
<file path=[Content_Types].xml><?xml version="1.0" encoding="utf-8"?>
<Types xmlns="http://schemas.openxmlformats.org/package/2006/content-types">
  <Default Extension="jpeg" ContentType="image/jpe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2745" r:id="rId3"/>
    <p:sldId id="2821" r:id="rId5"/>
    <p:sldId id="2746" r:id="rId6"/>
    <p:sldId id="2747" r:id="rId7"/>
    <p:sldId id="2751" r:id="rId8"/>
    <p:sldId id="2782" r:id="rId9"/>
    <p:sldId id="2800" r:id="rId10"/>
    <p:sldId id="2752" r:id="rId11"/>
    <p:sldId id="2801" r:id="rId12"/>
    <p:sldId id="2822" r:id="rId13"/>
    <p:sldId id="2784" r:id="rId14"/>
    <p:sldId id="2785" r:id="rId15"/>
    <p:sldId id="2786" r:id="rId16"/>
    <p:sldId id="2788" r:id="rId17"/>
    <p:sldId id="2789" r:id="rId18"/>
    <p:sldId id="2844" r:id="rId19"/>
    <p:sldId id="2802" r:id="rId20"/>
    <p:sldId id="2790" r:id="rId21"/>
    <p:sldId id="2791" r:id="rId22"/>
    <p:sldId id="2792" r:id="rId23"/>
    <p:sldId id="2793" r:id="rId24"/>
    <p:sldId id="2794" r:id="rId25"/>
    <p:sldId id="2796" r:id="rId26"/>
    <p:sldId id="2797" r:id="rId27"/>
    <p:sldId id="2777" r:id="rId28"/>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212E3C"/>
    <a:srgbClr val="FBBF09"/>
    <a:srgbClr val="EF4232"/>
    <a:srgbClr val="03A9F0"/>
    <a:srgbClr val="FFFFFF"/>
    <a:srgbClr val="FABCA8"/>
    <a:srgbClr val="57562F"/>
    <a:srgbClr val="FBCDBE"/>
    <a:srgbClr val="6B6A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89" autoAdjust="0"/>
    <p:restoredTop sz="92986" autoAdjust="0"/>
  </p:normalViewPr>
  <p:slideViewPr>
    <p:cSldViewPr>
      <p:cViewPr varScale="1">
        <p:scale>
          <a:sx n="66" d="100"/>
          <a:sy n="66" d="100"/>
        </p:scale>
        <p:origin x="954" y="60"/>
      </p:cViewPr>
      <p:guideLst>
        <p:guide orient="horz" pos="369"/>
        <p:guide pos="4050"/>
        <p:guide pos="512"/>
        <p:guide orient="horz" pos="4222"/>
        <p:guide pos="7588"/>
      </p:guideLst>
    </p:cSldViewPr>
  </p:slideViewPr>
  <p:outlineViewPr>
    <p:cViewPr>
      <p:scale>
        <a:sx n="100" d="100"/>
        <a:sy n="100" d="100"/>
      </p:scale>
      <p:origin x="0" y="-14412"/>
    </p:cViewPr>
  </p:outlineViewPr>
  <p:notesTextViewPr>
    <p:cViewPr>
      <p:scale>
        <a:sx n="1" d="1"/>
        <a:sy n="1" d="1"/>
      </p:scale>
      <p:origin x="0" y="0"/>
    </p:cViewPr>
  </p:notesTextViewPr>
  <p:sorterViewPr>
    <p:cViewPr>
      <p:scale>
        <a:sx n="100" d="100"/>
        <a:sy n="100" d="100"/>
      </p:scale>
      <p:origin x="0" y="933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84039" y="6703596"/>
            <a:ext cx="2893219" cy="386187"/>
          </a:xfrm>
          <a:prstGeom prst="rect">
            <a:avLst/>
          </a:prstGeom>
        </p:spPr>
        <p:txBody>
          <a:bodyPr/>
          <a:lstStyle/>
          <a:p>
            <a:fld id="{E3AD87B8-9A4B-45E2-BBE5-FB86ADE287A3}" type="datetimeFigureOut">
              <a:rPr lang="zh-CN" altLang="en-US" smtClean="0"/>
            </a:fld>
            <a:endParaRPr lang="zh-CN" altLang="en-US"/>
          </a:p>
        </p:txBody>
      </p:sp>
      <p:sp>
        <p:nvSpPr>
          <p:cNvPr id="3" name="页脚占位符 2"/>
          <p:cNvSpPr>
            <a:spLocks noGrp="1"/>
          </p:cNvSpPr>
          <p:nvPr>
            <p:ph type="ftr" sz="quarter" idx="11"/>
          </p:nvPr>
        </p:nvSpPr>
        <p:spPr>
          <a:xfrm>
            <a:off x="4259461" y="6703596"/>
            <a:ext cx="4339828" cy="386187"/>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9081492" y="6703596"/>
            <a:ext cx="2893219" cy="386187"/>
          </a:xfrm>
          <a:prstGeom prst="rect">
            <a:avLst/>
          </a:prstGeom>
        </p:spPr>
        <p:txBody>
          <a:bodyPr/>
          <a:lstStyle/>
          <a:p>
            <a:fld id="{37AAA611-6692-4583-86AB-5AB9B972BD4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microsoft.com/office/2007/relationships/hdphoto" Target="../media/hdphoto1.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image" Target="../media/image11.png"/><Relationship Id="rId2" Type="http://schemas.openxmlformats.org/officeDocument/2006/relationships/tags" Target="../tags/tag8.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xml"/><Relationship Id="rId4" Type="http://schemas.openxmlformats.org/officeDocument/2006/relationships/image" Target="../media/image11.png"/><Relationship Id="rId3" Type="http://schemas.openxmlformats.org/officeDocument/2006/relationships/image" Target="../media/image12.png"/><Relationship Id="rId2" Type="http://schemas.openxmlformats.org/officeDocument/2006/relationships/tags" Target="../tags/tag10.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image" Target="../media/image13.png"/><Relationship Id="rId2" Type="http://schemas.openxmlformats.org/officeDocument/2006/relationships/tags" Target="../tags/tag1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xml"/><Relationship Id="rId3" Type="http://schemas.openxmlformats.org/officeDocument/2006/relationships/image" Target="../media/image14.png"/><Relationship Id="rId2" Type="http://schemas.openxmlformats.org/officeDocument/2006/relationships/tags" Target="../tags/tag14.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xml"/><Relationship Id="rId3" Type="http://schemas.openxmlformats.org/officeDocument/2006/relationships/image" Target="../media/image15.png"/><Relationship Id="rId2" Type="http://schemas.openxmlformats.org/officeDocument/2006/relationships/tags" Target="../tags/tag16.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xml"/><Relationship Id="rId3" Type="http://schemas.openxmlformats.org/officeDocument/2006/relationships/image" Target="../media/image16.png"/><Relationship Id="rId2" Type="http://schemas.openxmlformats.org/officeDocument/2006/relationships/tags" Target="../tags/tag18.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microsoft.com/office/2007/relationships/hdphoto" Target="../media/hdphoto6.wdp"/><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tags" Target="../tags/tag20.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xml"/><Relationship Id="rId3" Type="http://schemas.openxmlformats.org/officeDocument/2006/relationships/image" Target="../media/image18.png"/><Relationship Id="rId2" Type="http://schemas.openxmlformats.org/officeDocument/2006/relationships/tags" Target="../tags/tag22.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1.xml"/><Relationship Id="rId3" Type="http://schemas.openxmlformats.org/officeDocument/2006/relationships/image" Target="../media/image19.png"/><Relationship Id="rId2" Type="http://schemas.openxmlformats.org/officeDocument/2006/relationships/tags" Target="../tags/tag24.xml"/><Relationship Id="rId1" Type="http://schemas.openxmlformats.org/officeDocument/2006/relationships/tags" Target="../tags/tag23.xml"/></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1.xml"/><Relationship Id="rId3" Type="http://schemas.openxmlformats.org/officeDocument/2006/relationships/image" Target="../media/image20.png"/><Relationship Id="rId2" Type="http://schemas.openxmlformats.org/officeDocument/2006/relationships/tags" Target="../tags/tag26.xml"/><Relationship Id="rId1" Type="http://schemas.openxmlformats.org/officeDocument/2006/relationships/tags" Target="../tags/tag25.xml"/></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1.xml"/><Relationship Id="rId3" Type="http://schemas.openxmlformats.org/officeDocument/2006/relationships/image" Target="../media/image21.png"/><Relationship Id="rId2" Type="http://schemas.openxmlformats.org/officeDocument/2006/relationships/tags" Target="../tags/tag28.xml"/><Relationship Id="rId1" Type="http://schemas.openxmlformats.org/officeDocument/2006/relationships/tags" Target="../tags/tag27.xml"/></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1.xml"/><Relationship Id="rId3" Type="http://schemas.openxmlformats.org/officeDocument/2006/relationships/image" Target="../media/image22.png"/><Relationship Id="rId2" Type="http://schemas.openxmlformats.org/officeDocument/2006/relationships/tags" Target="../tags/tag30.xml"/><Relationship Id="rId1" Type="http://schemas.openxmlformats.org/officeDocument/2006/relationships/tags" Target="../tags/tag29.xml"/></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1.xml"/><Relationship Id="rId3" Type="http://schemas.openxmlformats.org/officeDocument/2006/relationships/image" Target="../media/image23.png"/><Relationship Id="rId2" Type="http://schemas.openxmlformats.org/officeDocument/2006/relationships/tags" Target="../tags/tag32.xml"/><Relationship Id="rId1" Type="http://schemas.openxmlformats.org/officeDocument/2006/relationships/tags" Target="../tags/tag31.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xml"/><Relationship Id="rId2" Type="http://schemas.microsoft.com/office/2007/relationships/hdphoto" Target="../media/hdphoto1.wdp"/><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microsoft.com/office/2007/relationships/hdphoto" Target="../media/hdphoto2.wdp"/><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microsoft.com/office/2007/relationships/hdphoto" Target="../media/hdphoto3.wdp"/><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tags" Target="../tags/tag4.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microsoft.com/office/2007/relationships/hdphoto" Target="../media/hdphoto4.wdp"/><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microsoft.com/office/2007/relationships/hdphoto" Target="../media/hdphoto5.wdp"/><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a:spLocks noEditPoints="1"/>
          </p:cNvSpPr>
          <p:nvPr/>
        </p:nvSpPr>
        <p:spPr bwMode="auto">
          <a:xfrm>
            <a:off x="188595" y="942031"/>
            <a:ext cx="5082946" cy="5348589"/>
          </a:xfrm>
          <a:custGeom>
            <a:avLst/>
            <a:gdLst>
              <a:gd name="T0" fmla="*/ 1840 w 2277"/>
              <a:gd name="T1" fmla="*/ 895 h 2396"/>
              <a:gd name="T2" fmla="*/ 1889 w 2277"/>
              <a:gd name="T3" fmla="*/ 956 h 2396"/>
              <a:gd name="T4" fmla="*/ 1879 w 2277"/>
              <a:gd name="T5" fmla="*/ 1033 h 2396"/>
              <a:gd name="T6" fmla="*/ 524 w 2277"/>
              <a:gd name="T7" fmla="*/ 2386 h 2396"/>
              <a:gd name="T8" fmla="*/ 438 w 2277"/>
              <a:gd name="T9" fmla="*/ 2389 h 2396"/>
              <a:gd name="T10" fmla="*/ 377 w 2277"/>
              <a:gd name="T11" fmla="*/ 2305 h 2396"/>
              <a:gd name="T12" fmla="*/ 405 w 2277"/>
              <a:gd name="T13" fmla="*/ 2225 h 2396"/>
              <a:gd name="T14" fmla="*/ 1765 w 2277"/>
              <a:gd name="T15" fmla="*/ 885 h 2396"/>
              <a:gd name="T16" fmla="*/ 2202 w 2277"/>
              <a:gd name="T17" fmla="*/ 815 h 2396"/>
              <a:gd name="T18" fmla="*/ 2265 w 2277"/>
              <a:gd name="T19" fmla="*/ 862 h 2396"/>
              <a:gd name="T20" fmla="*/ 2273 w 2277"/>
              <a:gd name="T21" fmla="*/ 937 h 2396"/>
              <a:gd name="T22" fmla="*/ 934 w 2277"/>
              <a:gd name="T23" fmla="*/ 2297 h 2396"/>
              <a:gd name="T24" fmla="*/ 852 w 2277"/>
              <a:gd name="T25" fmla="*/ 2326 h 2396"/>
              <a:gd name="T26" fmla="*/ 768 w 2277"/>
              <a:gd name="T27" fmla="*/ 2264 h 2396"/>
              <a:gd name="T28" fmla="*/ 772 w 2277"/>
              <a:gd name="T29" fmla="*/ 2178 h 2396"/>
              <a:gd name="T30" fmla="*/ 2127 w 2277"/>
              <a:gd name="T31" fmla="*/ 824 h 2396"/>
              <a:gd name="T32" fmla="*/ 1495 w 2277"/>
              <a:gd name="T33" fmla="*/ 550 h 2396"/>
              <a:gd name="T34" fmla="*/ 1566 w 2277"/>
              <a:gd name="T35" fmla="*/ 580 h 2396"/>
              <a:gd name="T36" fmla="*/ 1594 w 2277"/>
              <a:gd name="T37" fmla="*/ 651 h 2396"/>
              <a:gd name="T38" fmla="*/ 1566 w 2277"/>
              <a:gd name="T39" fmla="*/ 723 h 2396"/>
              <a:gd name="T40" fmla="*/ 199 w 2277"/>
              <a:gd name="T41" fmla="*/ 2063 h 2396"/>
              <a:gd name="T42" fmla="*/ 108 w 2277"/>
              <a:gd name="T43" fmla="*/ 2035 h 2396"/>
              <a:gd name="T44" fmla="*/ 81 w 2277"/>
              <a:gd name="T45" fmla="*/ 1944 h 2396"/>
              <a:gd name="T46" fmla="*/ 1423 w 2277"/>
              <a:gd name="T47" fmla="*/ 580 h 2396"/>
              <a:gd name="T48" fmla="*/ 1495 w 2277"/>
              <a:gd name="T49" fmla="*/ 550 h 2396"/>
              <a:gd name="T50" fmla="*/ 2078 w 2277"/>
              <a:gd name="T51" fmla="*/ 342 h 2396"/>
              <a:gd name="T52" fmla="*/ 2127 w 2277"/>
              <a:gd name="T53" fmla="*/ 405 h 2396"/>
              <a:gd name="T54" fmla="*/ 2116 w 2277"/>
              <a:gd name="T55" fmla="*/ 480 h 2396"/>
              <a:gd name="T56" fmla="*/ 761 w 2277"/>
              <a:gd name="T57" fmla="*/ 1834 h 2396"/>
              <a:gd name="T58" fmla="*/ 676 w 2277"/>
              <a:gd name="T59" fmla="*/ 1838 h 2396"/>
              <a:gd name="T60" fmla="*/ 615 w 2277"/>
              <a:gd name="T61" fmla="*/ 1754 h 2396"/>
              <a:gd name="T62" fmla="*/ 643 w 2277"/>
              <a:gd name="T63" fmla="*/ 1672 h 2396"/>
              <a:gd name="T64" fmla="*/ 2003 w 2277"/>
              <a:gd name="T65" fmla="*/ 333 h 2396"/>
              <a:gd name="T66" fmla="*/ 1704 w 2277"/>
              <a:gd name="T67" fmla="*/ 54 h 2396"/>
              <a:gd name="T68" fmla="*/ 1750 w 2277"/>
              <a:gd name="T69" fmla="*/ 80 h 2396"/>
              <a:gd name="T70" fmla="*/ 1779 w 2277"/>
              <a:gd name="T71" fmla="*/ 152 h 2396"/>
              <a:gd name="T72" fmla="*/ 1750 w 2277"/>
              <a:gd name="T73" fmla="*/ 224 h 2396"/>
              <a:gd name="T74" fmla="*/ 384 w 2277"/>
              <a:gd name="T75" fmla="*/ 1564 h 2396"/>
              <a:gd name="T76" fmla="*/ 294 w 2277"/>
              <a:gd name="T77" fmla="*/ 1536 h 2396"/>
              <a:gd name="T78" fmla="*/ 266 w 2277"/>
              <a:gd name="T79" fmla="*/ 1445 h 2396"/>
              <a:gd name="T80" fmla="*/ 1607 w 2277"/>
              <a:gd name="T81" fmla="*/ 80 h 2396"/>
              <a:gd name="T82" fmla="*/ 1678 w 2277"/>
              <a:gd name="T83" fmla="*/ 51 h 2396"/>
              <a:gd name="T84" fmla="*/ 1465 w 2277"/>
              <a:gd name="T85" fmla="*/ 12 h 2396"/>
              <a:gd name="T86" fmla="*/ 1512 w 2277"/>
              <a:gd name="T87" fmla="*/ 75 h 2396"/>
              <a:gd name="T88" fmla="*/ 1502 w 2277"/>
              <a:gd name="T89" fmla="*/ 150 h 2396"/>
              <a:gd name="T90" fmla="*/ 147 w 2277"/>
              <a:gd name="T91" fmla="*/ 1504 h 2396"/>
              <a:gd name="T92" fmla="*/ 63 w 2277"/>
              <a:gd name="T93" fmla="*/ 1508 h 2396"/>
              <a:gd name="T94" fmla="*/ 0 w 2277"/>
              <a:gd name="T95" fmla="*/ 1424 h 2396"/>
              <a:gd name="T96" fmla="*/ 28 w 2277"/>
              <a:gd name="T97" fmla="*/ 1342 h 2396"/>
              <a:gd name="T98" fmla="*/ 1388 w 2277"/>
              <a:gd name="T99" fmla="*/ 4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77" h="2396">
                <a:moveTo>
                  <a:pt x="1792" y="881"/>
                </a:moveTo>
                <a:lnTo>
                  <a:pt x="1816" y="885"/>
                </a:lnTo>
                <a:lnTo>
                  <a:pt x="1840" y="895"/>
                </a:lnTo>
                <a:lnTo>
                  <a:pt x="1863" y="911"/>
                </a:lnTo>
                <a:lnTo>
                  <a:pt x="1879" y="934"/>
                </a:lnTo>
                <a:lnTo>
                  <a:pt x="1889" y="956"/>
                </a:lnTo>
                <a:lnTo>
                  <a:pt x="1893" y="983"/>
                </a:lnTo>
                <a:lnTo>
                  <a:pt x="1889" y="1009"/>
                </a:lnTo>
                <a:lnTo>
                  <a:pt x="1879" y="1033"/>
                </a:lnTo>
                <a:lnTo>
                  <a:pt x="1863" y="1054"/>
                </a:lnTo>
                <a:lnTo>
                  <a:pt x="548" y="2368"/>
                </a:lnTo>
                <a:lnTo>
                  <a:pt x="524" y="2386"/>
                </a:lnTo>
                <a:lnTo>
                  <a:pt x="496" y="2394"/>
                </a:lnTo>
                <a:lnTo>
                  <a:pt x="468" y="2396"/>
                </a:lnTo>
                <a:lnTo>
                  <a:pt x="438" y="2389"/>
                </a:lnTo>
                <a:lnTo>
                  <a:pt x="405" y="2368"/>
                </a:lnTo>
                <a:lnTo>
                  <a:pt x="383" y="2333"/>
                </a:lnTo>
                <a:lnTo>
                  <a:pt x="377" y="2305"/>
                </a:lnTo>
                <a:lnTo>
                  <a:pt x="377" y="2278"/>
                </a:lnTo>
                <a:lnTo>
                  <a:pt x="388" y="2250"/>
                </a:lnTo>
                <a:lnTo>
                  <a:pt x="405" y="2225"/>
                </a:lnTo>
                <a:lnTo>
                  <a:pt x="1720" y="911"/>
                </a:lnTo>
                <a:lnTo>
                  <a:pt x="1741" y="895"/>
                </a:lnTo>
                <a:lnTo>
                  <a:pt x="1765" y="885"/>
                </a:lnTo>
                <a:lnTo>
                  <a:pt x="1792" y="881"/>
                </a:lnTo>
                <a:close/>
                <a:moveTo>
                  <a:pt x="2176" y="812"/>
                </a:moveTo>
                <a:lnTo>
                  <a:pt x="2202" y="815"/>
                </a:lnTo>
                <a:lnTo>
                  <a:pt x="2226" y="824"/>
                </a:lnTo>
                <a:lnTo>
                  <a:pt x="2247" y="841"/>
                </a:lnTo>
                <a:lnTo>
                  <a:pt x="2265" y="862"/>
                </a:lnTo>
                <a:lnTo>
                  <a:pt x="2273" y="887"/>
                </a:lnTo>
                <a:lnTo>
                  <a:pt x="2277" y="913"/>
                </a:lnTo>
                <a:lnTo>
                  <a:pt x="2273" y="937"/>
                </a:lnTo>
                <a:lnTo>
                  <a:pt x="2265" y="962"/>
                </a:lnTo>
                <a:lnTo>
                  <a:pt x="2247" y="984"/>
                </a:lnTo>
                <a:lnTo>
                  <a:pt x="934" y="2297"/>
                </a:lnTo>
                <a:lnTo>
                  <a:pt x="910" y="2316"/>
                </a:lnTo>
                <a:lnTo>
                  <a:pt x="882" y="2325"/>
                </a:lnTo>
                <a:lnTo>
                  <a:pt x="852" y="2326"/>
                </a:lnTo>
                <a:lnTo>
                  <a:pt x="824" y="2319"/>
                </a:lnTo>
                <a:lnTo>
                  <a:pt x="791" y="2297"/>
                </a:lnTo>
                <a:lnTo>
                  <a:pt x="768" y="2264"/>
                </a:lnTo>
                <a:lnTo>
                  <a:pt x="761" y="2236"/>
                </a:lnTo>
                <a:lnTo>
                  <a:pt x="763" y="2206"/>
                </a:lnTo>
                <a:lnTo>
                  <a:pt x="772" y="2178"/>
                </a:lnTo>
                <a:lnTo>
                  <a:pt x="791" y="2154"/>
                </a:lnTo>
                <a:lnTo>
                  <a:pt x="2104" y="841"/>
                </a:lnTo>
                <a:lnTo>
                  <a:pt x="2127" y="824"/>
                </a:lnTo>
                <a:lnTo>
                  <a:pt x="2151" y="815"/>
                </a:lnTo>
                <a:lnTo>
                  <a:pt x="2176" y="812"/>
                </a:lnTo>
                <a:close/>
                <a:moveTo>
                  <a:pt x="1495" y="550"/>
                </a:moveTo>
                <a:lnTo>
                  <a:pt x="1519" y="553"/>
                </a:lnTo>
                <a:lnTo>
                  <a:pt x="1544" y="562"/>
                </a:lnTo>
                <a:lnTo>
                  <a:pt x="1566" y="580"/>
                </a:lnTo>
                <a:lnTo>
                  <a:pt x="1582" y="600"/>
                </a:lnTo>
                <a:lnTo>
                  <a:pt x="1593" y="625"/>
                </a:lnTo>
                <a:lnTo>
                  <a:pt x="1594" y="651"/>
                </a:lnTo>
                <a:lnTo>
                  <a:pt x="1593" y="676"/>
                </a:lnTo>
                <a:lnTo>
                  <a:pt x="1582" y="700"/>
                </a:lnTo>
                <a:lnTo>
                  <a:pt x="1566" y="723"/>
                </a:lnTo>
                <a:lnTo>
                  <a:pt x="252" y="2035"/>
                </a:lnTo>
                <a:lnTo>
                  <a:pt x="227" y="2052"/>
                </a:lnTo>
                <a:lnTo>
                  <a:pt x="199" y="2063"/>
                </a:lnTo>
                <a:lnTo>
                  <a:pt x="171" y="2065"/>
                </a:lnTo>
                <a:lnTo>
                  <a:pt x="142" y="2058"/>
                </a:lnTo>
                <a:lnTo>
                  <a:pt x="108" y="2035"/>
                </a:lnTo>
                <a:lnTo>
                  <a:pt x="86" y="2002"/>
                </a:lnTo>
                <a:lnTo>
                  <a:pt x="79" y="1974"/>
                </a:lnTo>
                <a:lnTo>
                  <a:pt x="81" y="1944"/>
                </a:lnTo>
                <a:lnTo>
                  <a:pt x="91" y="1916"/>
                </a:lnTo>
                <a:lnTo>
                  <a:pt x="108" y="1892"/>
                </a:lnTo>
                <a:lnTo>
                  <a:pt x="1423" y="580"/>
                </a:lnTo>
                <a:lnTo>
                  <a:pt x="1444" y="562"/>
                </a:lnTo>
                <a:lnTo>
                  <a:pt x="1469" y="553"/>
                </a:lnTo>
                <a:lnTo>
                  <a:pt x="1495" y="550"/>
                </a:lnTo>
                <a:close/>
                <a:moveTo>
                  <a:pt x="2029" y="330"/>
                </a:moveTo>
                <a:lnTo>
                  <a:pt x="2054" y="333"/>
                </a:lnTo>
                <a:lnTo>
                  <a:pt x="2078" y="342"/>
                </a:lnTo>
                <a:lnTo>
                  <a:pt x="2101" y="360"/>
                </a:lnTo>
                <a:lnTo>
                  <a:pt x="2116" y="381"/>
                </a:lnTo>
                <a:lnTo>
                  <a:pt x="2127" y="405"/>
                </a:lnTo>
                <a:lnTo>
                  <a:pt x="2130" y="431"/>
                </a:lnTo>
                <a:lnTo>
                  <a:pt x="2127" y="457"/>
                </a:lnTo>
                <a:lnTo>
                  <a:pt x="2116" y="480"/>
                </a:lnTo>
                <a:lnTo>
                  <a:pt x="2101" y="503"/>
                </a:lnTo>
                <a:lnTo>
                  <a:pt x="786" y="1815"/>
                </a:lnTo>
                <a:lnTo>
                  <a:pt x="761" y="1834"/>
                </a:lnTo>
                <a:lnTo>
                  <a:pt x="734" y="1843"/>
                </a:lnTo>
                <a:lnTo>
                  <a:pt x="706" y="1845"/>
                </a:lnTo>
                <a:lnTo>
                  <a:pt x="676" y="1838"/>
                </a:lnTo>
                <a:lnTo>
                  <a:pt x="643" y="1815"/>
                </a:lnTo>
                <a:lnTo>
                  <a:pt x="620" y="1782"/>
                </a:lnTo>
                <a:lnTo>
                  <a:pt x="615" y="1754"/>
                </a:lnTo>
                <a:lnTo>
                  <a:pt x="615" y="1724"/>
                </a:lnTo>
                <a:lnTo>
                  <a:pt x="625" y="1696"/>
                </a:lnTo>
                <a:lnTo>
                  <a:pt x="643" y="1672"/>
                </a:lnTo>
                <a:lnTo>
                  <a:pt x="1957" y="360"/>
                </a:lnTo>
                <a:lnTo>
                  <a:pt x="1978" y="342"/>
                </a:lnTo>
                <a:lnTo>
                  <a:pt x="2003" y="333"/>
                </a:lnTo>
                <a:lnTo>
                  <a:pt x="2029" y="330"/>
                </a:lnTo>
                <a:close/>
                <a:moveTo>
                  <a:pt x="1678" y="51"/>
                </a:moveTo>
                <a:lnTo>
                  <a:pt x="1704" y="54"/>
                </a:lnTo>
                <a:lnTo>
                  <a:pt x="1729" y="63"/>
                </a:lnTo>
                <a:lnTo>
                  <a:pt x="1750" y="80"/>
                </a:lnTo>
                <a:lnTo>
                  <a:pt x="1750" y="80"/>
                </a:lnTo>
                <a:lnTo>
                  <a:pt x="1767" y="101"/>
                </a:lnTo>
                <a:lnTo>
                  <a:pt x="1776" y="126"/>
                </a:lnTo>
                <a:lnTo>
                  <a:pt x="1779" y="152"/>
                </a:lnTo>
                <a:lnTo>
                  <a:pt x="1776" y="178"/>
                </a:lnTo>
                <a:lnTo>
                  <a:pt x="1767" y="201"/>
                </a:lnTo>
                <a:lnTo>
                  <a:pt x="1750" y="224"/>
                </a:lnTo>
                <a:lnTo>
                  <a:pt x="437" y="1536"/>
                </a:lnTo>
                <a:lnTo>
                  <a:pt x="412" y="1555"/>
                </a:lnTo>
                <a:lnTo>
                  <a:pt x="384" y="1564"/>
                </a:lnTo>
                <a:lnTo>
                  <a:pt x="355" y="1566"/>
                </a:lnTo>
                <a:lnTo>
                  <a:pt x="327" y="1559"/>
                </a:lnTo>
                <a:lnTo>
                  <a:pt x="294" y="1536"/>
                </a:lnTo>
                <a:lnTo>
                  <a:pt x="271" y="1503"/>
                </a:lnTo>
                <a:lnTo>
                  <a:pt x="264" y="1475"/>
                </a:lnTo>
                <a:lnTo>
                  <a:pt x="266" y="1445"/>
                </a:lnTo>
                <a:lnTo>
                  <a:pt x="274" y="1417"/>
                </a:lnTo>
                <a:lnTo>
                  <a:pt x="294" y="1393"/>
                </a:lnTo>
                <a:lnTo>
                  <a:pt x="1607" y="80"/>
                </a:lnTo>
                <a:lnTo>
                  <a:pt x="1629" y="63"/>
                </a:lnTo>
                <a:lnTo>
                  <a:pt x="1652" y="54"/>
                </a:lnTo>
                <a:lnTo>
                  <a:pt x="1678" y="51"/>
                </a:lnTo>
                <a:close/>
                <a:moveTo>
                  <a:pt x="1414" y="0"/>
                </a:moveTo>
                <a:lnTo>
                  <a:pt x="1441" y="4"/>
                </a:lnTo>
                <a:lnTo>
                  <a:pt x="1465" y="12"/>
                </a:lnTo>
                <a:lnTo>
                  <a:pt x="1486" y="30"/>
                </a:lnTo>
                <a:lnTo>
                  <a:pt x="1502" y="51"/>
                </a:lnTo>
                <a:lnTo>
                  <a:pt x="1512" y="75"/>
                </a:lnTo>
                <a:lnTo>
                  <a:pt x="1516" y="101"/>
                </a:lnTo>
                <a:lnTo>
                  <a:pt x="1512" y="128"/>
                </a:lnTo>
                <a:lnTo>
                  <a:pt x="1502" y="150"/>
                </a:lnTo>
                <a:lnTo>
                  <a:pt x="1486" y="173"/>
                </a:lnTo>
                <a:lnTo>
                  <a:pt x="171" y="1485"/>
                </a:lnTo>
                <a:lnTo>
                  <a:pt x="147" y="1504"/>
                </a:lnTo>
                <a:lnTo>
                  <a:pt x="121" y="1513"/>
                </a:lnTo>
                <a:lnTo>
                  <a:pt x="91" y="1515"/>
                </a:lnTo>
                <a:lnTo>
                  <a:pt x="63" y="1508"/>
                </a:lnTo>
                <a:lnTo>
                  <a:pt x="28" y="1485"/>
                </a:lnTo>
                <a:lnTo>
                  <a:pt x="7" y="1452"/>
                </a:lnTo>
                <a:lnTo>
                  <a:pt x="0" y="1424"/>
                </a:lnTo>
                <a:lnTo>
                  <a:pt x="2" y="1395"/>
                </a:lnTo>
                <a:lnTo>
                  <a:pt x="11" y="1367"/>
                </a:lnTo>
                <a:lnTo>
                  <a:pt x="28" y="1342"/>
                </a:lnTo>
                <a:lnTo>
                  <a:pt x="1343" y="30"/>
                </a:lnTo>
                <a:lnTo>
                  <a:pt x="1364" y="12"/>
                </a:lnTo>
                <a:lnTo>
                  <a:pt x="1388" y="4"/>
                </a:lnTo>
                <a:lnTo>
                  <a:pt x="1414" y="0"/>
                </a:lnTo>
                <a:close/>
              </a:path>
            </a:pathLst>
          </a:custGeom>
          <a:blipFill dpi="0" rotWithShape="1">
            <a:blip r:embed="rId1" cstate="screen">
              <a:grayscl/>
              <a:extLst>
                <a:ext uri="{BEBA8EAE-BF5A-486C-A8C5-ECC9F3942E4B}">
                  <a14:imgProps xmlns:a14="http://schemas.microsoft.com/office/drawing/2010/main">
                    <a14:imgLayer r:embed="rId2">
                      <a14:imgEffect>
                        <a14:brightnessContrast bright="40000" contrast="20000"/>
                      </a14:imgEffect>
                    </a14:imgLayer>
                  </a14:imgProps>
                </a:ext>
              </a:extLst>
            </a:blip>
            <a:srcRect/>
            <a:stretch>
              <a:fillRect/>
            </a:stretch>
          </a:blipFill>
          <a:ln w="0">
            <a:noFill/>
            <a:prstDash val="solid"/>
            <a:round/>
          </a:ln>
        </p:spPr>
        <p:txBody>
          <a:bodyPr vert="horz" wrap="square" lIns="128580" tIns="64290" rIns="128580" bIns="64290" numCol="1" anchor="t" anchorCtr="0" compatLnSpc="1"/>
          <a:lstStyle/>
          <a:p>
            <a:endParaRPr lang="zh-CN" altLang="en-US"/>
          </a:p>
        </p:txBody>
      </p:sp>
      <p:sp>
        <p:nvSpPr>
          <p:cNvPr id="4" name="矩形 259"/>
          <p:cNvSpPr>
            <a:spLocks noChangeArrowheads="1"/>
          </p:cNvSpPr>
          <p:nvPr/>
        </p:nvSpPr>
        <p:spPr bwMode="auto">
          <a:xfrm>
            <a:off x="4794250" y="2308225"/>
            <a:ext cx="7684135" cy="169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2400" b="1" cap="all" dirty="0">
                <a:solidFill>
                  <a:schemeClr val="tx1"/>
                </a:solidFill>
                <a:latin typeface="Arial" panose="020B0604020202020204" pitchFamily="34" charset="0"/>
                <a:ea typeface="楷体" panose="02010609060101010101" charset="-122"/>
                <a:cs typeface="Arial" panose="020B0604020202020204" pitchFamily="34" charset="0"/>
              </a:rPr>
              <a:t>How active is your fund manager?</a:t>
            </a:r>
            <a:endParaRPr lang="en-US" altLang="zh-CN" sz="2400" b="1" cap="all" dirty="0">
              <a:solidFill>
                <a:schemeClr val="tx1"/>
              </a:solidFill>
              <a:latin typeface="Arial" panose="020B0604020202020204" pitchFamily="34" charset="0"/>
              <a:ea typeface="楷体" panose="02010609060101010101" charset="-122"/>
              <a:cs typeface="Arial" panose="020B0604020202020204" pitchFamily="34" charset="0"/>
            </a:endParaRPr>
          </a:p>
          <a:p>
            <a:pPr>
              <a:buNone/>
            </a:pPr>
            <a:endParaRPr lang="en-US" altLang="zh-CN" sz="2400" b="1" cap="all" dirty="0">
              <a:solidFill>
                <a:schemeClr val="tx1"/>
              </a:solidFill>
              <a:latin typeface="Arial" panose="020B0604020202020204" pitchFamily="34" charset="0"/>
              <a:ea typeface="楷体" panose="02010609060101010101" charset="-122"/>
              <a:cs typeface="Arial" panose="020B0604020202020204" pitchFamily="34" charset="0"/>
            </a:endParaRPr>
          </a:p>
          <a:p>
            <a:pPr>
              <a:buNone/>
            </a:pPr>
            <a:r>
              <a:rPr lang="en-US" altLang="zh-CN" sz="2400" b="1" cap="all" dirty="0">
                <a:solidFill>
                  <a:schemeClr val="tx1"/>
                </a:solidFill>
                <a:latin typeface="Arial" panose="020B0604020202020204" pitchFamily="34" charset="0"/>
                <a:ea typeface="楷体" panose="02010609060101010101" charset="-122"/>
                <a:cs typeface="Arial" panose="020B0604020202020204" pitchFamily="34" charset="0"/>
              </a:rPr>
              <a:t>a new measure that predicts performance</a:t>
            </a:r>
            <a:endParaRPr lang="en-US" altLang="zh-CN" sz="2400" cap="all" dirty="0">
              <a:solidFill>
                <a:schemeClr val="bg1">
                  <a:lumMod val="65000"/>
                </a:schemeClr>
              </a:solidFill>
              <a:latin typeface="Arial" panose="020B0604020202020204" pitchFamily="34" charset="0"/>
              <a:ea typeface="楷体" panose="02010609060101010101" charset="-122"/>
              <a:cs typeface="Arial" panose="020B0604020202020204" pitchFamily="34" charset="0"/>
            </a:endParaRPr>
          </a:p>
          <a:p>
            <a:pPr>
              <a:buNone/>
            </a:pPr>
            <a:endParaRPr lang="en-US" altLang="zh-CN" sz="2400" cap="all" dirty="0">
              <a:solidFill>
                <a:schemeClr val="bg1">
                  <a:lumMod val="65000"/>
                </a:schemeClr>
              </a:solidFill>
              <a:latin typeface="Arial" panose="020B0604020202020204" pitchFamily="34" charset="0"/>
              <a:ea typeface="楷体" panose="02010609060101010101" charset="-122"/>
              <a:cs typeface="Arial" panose="020B0604020202020204" pitchFamily="34" charset="0"/>
            </a:endParaRPr>
          </a:p>
        </p:txBody>
      </p:sp>
      <p:cxnSp>
        <p:nvCxnSpPr>
          <p:cNvPr id="5" name="直接连接符 4"/>
          <p:cNvCxnSpPr/>
          <p:nvPr/>
        </p:nvCxnSpPr>
        <p:spPr>
          <a:xfrm>
            <a:off x="5749248" y="5327823"/>
            <a:ext cx="672879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9966096" y="5327960"/>
            <a:ext cx="4566077" cy="398780"/>
          </a:xfrm>
          <a:prstGeom prst="rect">
            <a:avLst/>
          </a:prstGeom>
          <a:noFill/>
        </p:spPr>
        <p:txBody>
          <a:bodyPr wrap="square" rtlCol="0">
            <a:spAutoFit/>
          </a:bodyPr>
          <a:lstStyle/>
          <a:p>
            <a:r>
              <a:rPr lang="en-US" sz="2000"/>
              <a:t>presenter: Judy Zhu</a:t>
            </a:r>
            <a:endParaRPr lang="en-US" sz="2000" dirty="0"/>
          </a:p>
        </p:txBody>
      </p:sp>
      <p:sp>
        <p:nvSpPr>
          <p:cNvPr id="3" name="文本框 2"/>
          <p:cNvSpPr txBox="1"/>
          <p:nvPr/>
        </p:nvSpPr>
        <p:spPr>
          <a:xfrm>
            <a:off x="5499100" y="3853815"/>
            <a:ext cx="6273800" cy="398780"/>
          </a:xfrm>
          <a:prstGeom prst="rect">
            <a:avLst/>
          </a:prstGeom>
          <a:noFill/>
        </p:spPr>
        <p:txBody>
          <a:bodyPr wrap="square" rtlCol="0">
            <a:spAutoFit/>
          </a:bodyPr>
          <a:p>
            <a:r>
              <a:rPr lang="en-US" altLang="zh-CN" sz="2000" b="1"/>
              <a:t>author: K.J. Martijin Cremers  &amp;  Antti Petajisto</a:t>
            </a:r>
            <a:endParaRPr lang="en-US" altLang="zh-CN" sz="2000" b="1"/>
          </a:p>
        </p:txBody>
      </p:sp>
    </p:spTree>
  </p:cSld>
  <p:clrMapOvr>
    <a:masterClrMapping/>
  </p:clrMapOvr>
  <mc:AlternateContent xmlns:mc="http://schemas.openxmlformats.org/markup-compatibility/2006">
    <mc:Choice xmlns:p14="http://schemas.microsoft.com/office/powerpoint/2010/main" Requires="p14">
      <p:transition spd="slow" p14:dur="1200" advTm="0">
        <p:dissolve/>
      </p:transition>
    </mc:Choice>
    <mc:Fallback>
      <p:transition spd="slow" advTm="0">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3" name="Group 62"/>
          <p:cNvGrpSpPr/>
          <p:nvPr/>
        </p:nvGrpSpPr>
        <p:grpSpPr>
          <a:xfrm>
            <a:off x="7612786" y="1842900"/>
            <a:ext cx="1982980" cy="2403082"/>
            <a:chOff x="9683156" y="2245342"/>
            <a:chExt cx="1880262" cy="2278603"/>
          </a:xfrm>
          <a:effectLst>
            <a:outerShdw blurRad="368300" dir="13500000" sy="23000" kx="1200000" algn="br" rotWithShape="0">
              <a:prstClr val="black">
                <a:alpha val="25000"/>
              </a:prstClr>
            </a:outerShdw>
          </a:effectLst>
        </p:grpSpPr>
        <p:sp>
          <p:nvSpPr>
            <p:cNvPr id="64" name="Freeform 63"/>
            <p:cNvSpPr/>
            <p:nvPr/>
          </p:nvSpPr>
          <p:spPr bwMode="auto">
            <a:xfrm>
              <a:off x="9697382" y="2584406"/>
              <a:ext cx="1851810" cy="1939539"/>
            </a:xfrm>
            <a:custGeom>
              <a:avLst/>
              <a:gdLst>
                <a:gd name="T0" fmla="*/ 1516 w 1562"/>
                <a:gd name="T1" fmla="*/ 0 h 1636"/>
                <a:gd name="T2" fmla="*/ 1562 w 1562"/>
                <a:gd name="T3" fmla="*/ 11 h 1636"/>
                <a:gd name="T4" fmla="*/ 781 w 1562"/>
                <a:gd name="T5" fmla="*/ 1636 h 1636"/>
                <a:gd name="T6" fmla="*/ 0 w 1562"/>
                <a:gd name="T7" fmla="*/ 11 h 1636"/>
                <a:gd name="T8" fmla="*/ 57 w 1562"/>
                <a:gd name="T9" fmla="*/ 0 h 1636"/>
                <a:gd name="T10" fmla="*/ 1516 w 1562"/>
                <a:gd name="T11" fmla="*/ 0 h 1636"/>
              </a:gdLst>
              <a:ahLst/>
              <a:cxnLst>
                <a:cxn ang="0">
                  <a:pos x="T0" y="T1"/>
                </a:cxn>
                <a:cxn ang="0">
                  <a:pos x="T2" y="T3"/>
                </a:cxn>
                <a:cxn ang="0">
                  <a:pos x="T4" y="T5"/>
                </a:cxn>
                <a:cxn ang="0">
                  <a:pos x="T6" y="T7"/>
                </a:cxn>
                <a:cxn ang="0">
                  <a:pos x="T8" y="T9"/>
                </a:cxn>
                <a:cxn ang="0">
                  <a:pos x="T10" y="T11"/>
                </a:cxn>
              </a:cxnLst>
              <a:rect l="0" t="0" r="r" b="b"/>
              <a:pathLst>
                <a:path w="1562" h="1636">
                  <a:moveTo>
                    <a:pt x="1516" y="0"/>
                  </a:moveTo>
                  <a:lnTo>
                    <a:pt x="1562" y="11"/>
                  </a:lnTo>
                  <a:lnTo>
                    <a:pt x="781" y="1636"/>
                  </a:lnTo>
                  <a:lnTo>
                    <a:pt x="0" y="11"/>
                  </a:lnTo>
                  <a:lnTo>
                    <a:pt x="57" y="0"/>
                  </a:lnTo>
                  <a:lnTo>
                    <a:pt x="1516" y="0"/>
                  </a:lnTo>
                  <a:close/>
                </a:path>
              </a:pathLst>
            </a:custGeom>
            <a:solidFill>
              <a:schemeClr val="accent3"/>
            </a:solidFill>
            <a:ln>
              <a:noFill/>
            </a:ln>
          </p:spPr>
          <p:txBody>
            <a:bodyPr vert="horz" wrap="square" lIns="96435" tIns="48218" rIns="96435" bIns="48218" numCol="1" anchor="t" anchorCtr="0" compatLnSpc="1"/>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Oval 6"/>
            <p:cNvSpPr>
              <a:spLocks noChangeArrowheads="1"/>
            </p:cNvSpPr>
            <p:nvPr/>
          </p:nvSpPr>
          <p:spPr bwMode="auto">
            <a:xfrm>
              <a:off x="9683156" y="2245342"/>
              <a:ext cx="1880262" cy="610552"/>
            </a:xfrm>
            <a:prstGeom prst="ellipse">
              <a:avLst/>
            </a:prstGeom>
            <a:gradFill>
              <a:gsLst>
                <a:gs pos="0">
                  <a:schemeClr val="bg1"/>
                </a:gs>
                <a:gs pos="53000">
                  <a:schemeClr val="bg1">
                    <a:lumMod val="95000"/>
                  </a:schemeClr>
                </a:gs>
                <a:gs pos="100000">
                  <a:schemeClr val="bg1">
                    <a:lumMod val="85000"/>
                  </a:schemeClr>
                </a:gs>
              </a:gsLst>
              <a:lin ang="16800000" scaled="0"/>
            </a:gradFill>
            <a:ln>
              <a:noFill/>
            </a:ln>
          </p:spPr>
          <p:txBody>
            <a:bodyPr vert="horz" wrap="square" lIns="96435" tIns="48218" rIns="96435" bIns="48218" numCol="1" anchor="t" anchorCtr="0" compatLnSpc="1"/>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6" name="Group 65"/>
          <p:cNvGrpSpPr/>
          <p:nvPr/>
        </p:nvGrpSpPr>
        <p:grpSpPr>
          <a:xfrm>
            <a:off x="4900248" y="2257375"/>
            <a:ext cx="1982980" cy="2403082"/>
            <a:chOff x="4666657" y="2245342"/>
            <a:chExt cx="1880262" cy="2278603"/>
          </a:xfrm>
          <a:effectLst>
            <a:outerShdw blurRad="368300" dir="13500000" sy="23000" kx="1200000" algn="br" rotWithShape="0">
              <a:prstClr val="black">
                <a:alpha val="25000"/>
              </a:prstClr>
            </a:outerShdw>
          </a:effectLst>
        </p:grpSpPr>
        <p:sp>
          <p:nvSpPr>
            <p:cNvPr id="67" name="Freeform 66"/>
            <p:cNvSpPr/>
            <p:nvPr/>
          </p:nvSpPr>
          <p:spPr bwMode="auto">
            <a:xfrm>
              <a:off x="4680883" y="2584406"/>
              <a:ext cx="1851810" cy="1939539"/>
            </a:xfrm>
            <a:custGeom>
              <a:avLst/>
              <a:gdLst>
                <a:gd name="T0" fmla="*/ 1516 w 1562"/>
                <a:gd name="T1" fmla="*/ 0 h 1636"/>
                <a:gd name="T2" fmla="*/ 1562 w 1562"/>
                <a:gd name="T3" fmla="*/ 11 h 1636"/>
                <a:gd name="T4" fmla="*/ 781 w 1562"/>
                <a:gd name="T5" fmla="*/ 1636 h 1636"/>
                <a:gd name="T6" fmla="*/ 0 w 1562"/>
                <a:gd name="T7" fmla="*/ 11 h 1636"/>
                <a:gd name="T8" fmla="*/ 57 w 1562"/>
                <a:gd name="T9" fmla="*/ 0 h 1636"/>
                <a:gd name="T10" fmla="*/ 1516 w 1562"/>
                <a:gd name="T11" fmla="*/ 0 h 1636"/>
              </a:gdLst>
              <a:ahLst/>
              <a:cxnLst>
                <a:cxn ang="0">
                  <a:pos x="T0" y="T1"/>
                </a:cxn>
                <a:cxn ang="0">
                  <a:pos x="T2" y="T3"/>
                </a:cxn>
                <a:cxn ang="0">
                  <a:pos x="T4" y="T5"/>
                </a:cxn>
                <a:cxn ang="0">
                  <a:pos x="T6" y="T7"/>
                </a:cxn>
                <a:cxn ang="0">
                  <a:pos x="T8" y="T9"/>
                </a:cxn>
                <a:cxn ang="0">
                  <a:pos x="T10" y="T11"/>
                </a:cxn>
              </a:cxnLst>
              <a:rect l="0" t="0" r="r" b="b"/>
              <a:pathLst>
                <a:path w="1562" h="1636">
                  <a:moveTo>
                    <a:pt x="1516" y="0"/>
                  </a:moveTo>
                  <a:lnTo>
                    <a:pt x="1562" y="11"/>
                  </a:lnTo>
                  <a:lnTo>
                    <a:pt x="781" y="1636"/>
                  </a:lnTo>
                  <a:lnTo>
                    <a:pt x="0" y="11"/>
                  </a:lnTo>
                  <a:lnTo>
                    <a:pt x="57" y="0"/>
                  </a:lnTo>
                  <a:lnTo>
                    <a:pt x="1516" y="0"/>
                  </a:lnTo>
                  <a:close/>
                </a:path>
              </a:pathLst>
            </a:custGeom>
            <a:solidFill>
              <a:schemeClr val="accent2"/>
            </a:solidFill>
            <a:ln>
              <a:noFill/>
            </a:ln>
          </p:spPr>
          <p:txBody>
            <a:bodyPr vert="horz" wrap="square" lIns="96435" tIns="48218" rIns="96435" bIns="48218" numCol="1" anchor="t" anchorCtr="0" compatLnSpc="1"/>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9" name="Oval 6"/>
            <p:cNvSpPr>
              <a:spLocks noChangeArrowheads="1"/>
            </p:cNvSpPr>
            <p:nvPr/>
          </p:nvSpPr>
          <p:spPr bwMode="auto">
            <a:xfrm>
              <a:off x="4666657" y="2245342"/>
              <a:ext cx="1880262" cy="610552"/>
            </a:xfrm>
            <a:prstGeom prst="ellipse">
              <a:avLst/>
            </a:prstGeom>
            <a:gradFill>
              <a:gsLst>
                <a:gs pos="0">
                  <a:schemeClr val="bg1"/>
                </a:gs>
                <a:gs pos="53000">
                  <a:schemeClr val="bg1">
                    <a:lumMod val="95000"/>
                  </a:schemeClr>
                </a:gs>
                <a:gs pos="100000">
                  <a:schemeClr val="bg1">
                    <a:lumMod val="85000"/>
                  </a:schemeClr>
                </a:gs>
              </a:gsLst>
              <a:lin ang="16800000" scaled="0"/>
            </a:gradFill>
            <a:ln>
              <a:noFill/>
            </a:ln>
          </p:spPr>
          <p:txBody>
            <a:bodyPr vert="horz" wrap="square" lIns="96435" tIns="48218" rIns="96435" bIns="48218" numCol="1" anchor="t" anchorCtr="0" compatLnSpc="1"/>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0" name="Group 129"/>
          <p:cNvGrpSpPr/>
          <p:nvPr/>
        </p:nvGrpSpPr>
        <p:grpSpPr>
          <a:xfrm>
            <a:off x="2107946" y="2722488"/>
            <a:ext cx="1982980" cy="2403082"/>
            <a:chOff x="7146332" y="2245342"/>
            <a:chExt cx="1880262" cy="2278603"/>
          </a:xfrm>
          <a:effectLst>
            <a:outerShdw blurRad="368300" dir="13500000" sy="23000" kx="1200000" algn="br" rotWithShape="0">
              <a:prstClr val="black">
                <a:alpha val="25000"/>
              </a:prstClr>
            </a:outerShdw>
          </a:effectLst>
        </p:grpSpPr>
        <p:sp>
          <p:nvSpPr>
            <p:cNvPr id="131" name="Freeform 130"/>
            <p:cNvSpPr/>
            <p:nvPr/>
          </p:nvSpPr>
          <p:spPr bwMode="auto">
            <a:xfrm>
              <a:off x="7160558" y="2584406"/>
              <a:ext cx="1851810" cy="1939539"/>
            </a:xfrm>
            <a:custGeom>
              <a:avLst/>
              <a:gdLst>
                <a:gd name="T0" fmla="*/ 1516 w 1562"/>
                <a:gd name="T1" fmla="*/ 0 h 1636"/>
                <a:gd name="T2" fmla="*/ 1562 w 1562"/>
                <a:gd name="T3" fmla="*/ 11 h 1636"/>
                <a:gd name="T4" fmla="*/ 781 w 1562"/>
                <a:gd name="T5" fmla="*/ 1636 h 1636"/>
                <a:gd name="T6" fmla="*/ 0 w 1562"/>
                <a:gd name="T7" fmla="*/ 11 h 1636"/>
                <a:gd name="T8" fmla="*/ 57 w 1562"/>
                <a:gd name="T9" fmla="*/ 0 h 1636"/>
                <a:gd name="T10" fmla="*/ 1516 w 1562"/>
                <a:gd name="T11" fmla="*/ 0 h 1636"/>
              </a:gdLst>
              <a:ahLst/>
              <a:cxnLst>
                <a:cxn ang="0">
                  <a:pos x="T0" y="T1"/>
                </a:cxn>
                <a:cxn ang="0">
                  <a:pos x="T2" y="T3"/>
                </a:cxn>
                <a:cxn ang="0">
                  <a:pos x="T4" y="T5"/>
                </a:cxn>
                <a:cxn ang="0">
                  <a:pos x="T6" y="T7"/>
                </a:cxn>
                <a:cxn ang="0">
                  <a:pos x="T8" y="T9"/>
                </a:cxn>
                <a:cxn ang="0">
                  <a:pos x="T10" y="T11"/>
                </a:cxn>
              </a:cxnLst>
              <a:rect l="0" t="0" r="r" b="b"/>
              <a:pathLst>
                <a:path w="1562" h="1636">
                  <a:moveTo>
                    <a:pt x="1516" y="0"/>
                  </a:moveTo>
                  <a:lnTo>
                    <a:pt x="1562" y="11"/>
                  </a:lnTo>
                  <a:lnTo>
                    <a:pt x="781" y="1636"/>
                  </a:lnTo>
                  <a:lnTo>
                    <a:pt x="0" y="11"/>
                  </a:lnTo>
                  <a:lnTo>
                    <a:pt x="57" y="0"/>
                  </a:lnTo>
                  <a:lnTo>
                    <a:pt x="1516" y="0"/>
                  </a:lnTo>
                  <a:close/>
                </a:path>
              </a:pathLst>
            </a:custGeom>
            <a:solidFill>
              <a:schemeClr val="accent1"/>
            </a:solidFill>
            <a:ln>
              <a:noFill/>
            </a:ln>
          </p:spPr>
          <p:txBody>
            <a:bodyPr vert="horz" wrap="square" lIns="96435" tIns="48218" rIns="96435" bIns="48218" numCol="1" anchor="t" anchorCtr="0" compatLnSpc="1"/>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Oval 6"/>
            <p:cNvSpPr>
              <a:spLocks noChangeArrowheads="1"/>
            </p:cNvSpPr>
            <p:nvPr/>
          </p:nvSpPr>
          <p:spPr bwMode="auto">
            <a:xfrm>
              <a:off x="7146332" y="2245342"/>
              <a:ext cx="1880262" cy="610552"/>
            </a:xfrm>
            <a:prstGeom prst="ellipse">
              <a:avLst/>
            </a:prstGeom>
            <a:gradFill>
              <a:gsLst>
                <a:gs pos="0">
                  <a:schemeClr val="bg1"/>
                </a:gs>
                <a:gs pos="53000">
                  <a:schemeClr val="bg1">
                    <a:lumMod val="95000"/>
                  </a:schemeClr>
                </a:gs>
                <a:gs pos="100000">
                  <a:schemeClr val="bg1">
                    <a:lumMod val="85000"/>
                  </a:schemeClr>
                </a:gs>
              </a:gsLst>
              <a:lin ang="16800000" scaled="0"/>
            </a:gradFill>
            <a:ln>
              <a:noFill/>
            </a:ln>
          </p:spPr>
          <p:txBody>
            <a:bodyPr vert="horz" wrap="square" lIns="96435" tIns="48218" rIns="96435" bIns="48218" numCol="1" anchor="t" anchorCtr="0" compatLnSpc="1"/>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33" name="TextBox 132"/>
          <p:cNvSpPr txBox="1"/>
          <p:nvPr/>
        </p:nvSpPr>
        <p:spPr>
          <a:xfrm>
            <a:off x="2878306" y="2653308"/>
            <a:ext cx="527709" cy="494751"/>
          </a:xfrm>
          <a:prstGeom prst="rect">
            <a:avLst/>
          </a:prstGeom>
          <a:noFill/>
          <a:effectLst/>
        </p:spPr>
        <p:txBody>
          <a:bodyPr wrap="none" rtlCol="0">
            <a:spAutoFit/>
          </a:bodyPr>
          <a:p>
            <a:pPr algn="ctr">
              <a:lnSpc>
                <a:spcPct val="120000"/>
              </a:lnSpc>
              <a:spcBef>
                <a:spcPts val="0"/>
              </a:spcBef>
              <a:spcAft>
                <a:spcPts val="0"/>
              </a:spcAft>
            </a:pPr>
            <a:r>
              <a:rPr lang="id-ID" sz="2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01</a:t>
            </a:r>
            <a:endParaRPr lang="id-ID" sz="2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4" name="TextBox 133"/>
          <p:cNvSpPr txBox="1"/>
          <p:nvPr/>
        </p:nvSpPr>
        <p:spPr>
          <a:xfrm>
            <a:off x="5595680" y="2188592"/>
            <a:ext cx="527709" cy="494751"/>
          </a:xfrm>
          <a:prstGeom prst="rect">
            <a:avLst/>
          </a:prstGeom>
          <a:noFill/>
          <a:effectLst/>
        </p:spPr>
        <p:txBody>
          <a:bodyPr wrap="none" rtlCol="0">
            <a:spAutoFit/>
          </a:bodyPr>
          <a:p>
            <a:pPr algn="ctr">
              <a:lnSpc>
                <a:spcPct val="120000"/>
              </a:lnSpc>
              <a:spcBef>
                <a:spcPts val="0"/>
              </a:spcBef>
              <a:spcAft>
                <a:spcPts val="0"/>
              </a:spcAft>
            </a:pPr>
            <a:r>
              <a:rPr lang="id-ID" sz="2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02</a:t>
            </a:r>
            <a:endParaRPr lang="id-ID" sz="2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5" name="TextBox 134"/>
          <p:cNvSpPr txBox="1"/>
          <p:nvPr/>
        </p:nvSpPr>
        <p:spPr>
          <a:xfrm>
            <a:off x="8309019" y="1803479"/>
            <a:ext cx="527709" cy="494751"/>
          </a:xfrm>
          <a:prstGeom prst="rect">
            <a:avLst/>
          </a:prstGeom>
          <a:noFill/>
          <a:effectLst/>
        </p:spPr>
        <p:txBody>
          <a:bodyPr wrap="none" rtlCol="0">
            <a:spAutoFit/>
          </a:bodyPr>
          <a:p>
            <a:pPr algn="ctr">
              <a:lnSpc>
                <a:spcPct val="120000"/>
              </a:lnSpc>
              <a:spcBef>
                <a:spcPts val="0"/>
              </a:spcBef>
              <a:spcAft>
                <a:spcPts val="0"/>
              </a:spcAft>
            </a:pPr>
            <a:r>
              <a:rPr lang="id-ID" sz="2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03</a:t>
            </a:r>
            <a:endParaRPr lang="id-ID" sz="2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6" name="Freeform 135"/>
          <p:cNvSpPr>
            <a:spLocks noEditPoints="1"/>
          </p:cNvSpPr>
          <p:nvPr/>
        </p:nvSpPr>
        <p:spPr bwMode="auto">
          <a:xfrm>
            <a:off x="8441919" y="3029437"/>
            <a:ext cx="345000" cy="242802"/>
          </a:xfrm>
          <a:custGeom>
            <a:avLst/>
            <a:gdLst>
              <a:gd name="T0" fmla="*/ 0 w 530"/>
              <a:gd name="T1" fmla="*/ 373 h 373"/>
              <a:gd name="T2" fmla="*/ 530 w 530"/>
              <a:gd name="T3" fmla="*/ 373 h 373"/>
              <a:gd name="T4" fmla="*/ 530 w 530"/>
              <a:gd name="T5" fmla="*/ 0 h 373"/>
              <a:gd name="T6" fmla="*/ 0 w 530"/>
              <a:gd name="T7" fmla="*/ 0 h 373"/>
              <a:gd name="T8" fmla="*/ 0 w 530"/>
              <a:gd name="T9" fmla="*/ 373 h 373"/>
              <a:gd name="T10" fmla="*/ 510 w 530"/>
              <a:gd name="T11" fmla="*/ 36 h 373"/>
              <a:gd name="T12" fmla="*/ 343 w 530"/>
              <a:gd name="T13" fmla="*/ 183 h 373"/>
              <a:gd name="T14" fmla="*/ 510 w 530"/>
              <a:gd name="T15" fmla="*/ 337 h 373"/>
              <a:gd name="T16" fmla="*/ 510 w 530"/>
              <a:gd name="T17" fmla="*/ 354 h 373"/>
              <a:gd name="T18" fmla="*/ 321 w 530"/>
              <a:gd name="T19" fmla="*/ 200 h 373"/>
              <a:gd name="T20" fmla="*/ 264 w 530"/>
              <a:gd name="T21" fmla="*/ 248 h 373"/>
              <a:gd name="T22" fmla="*/ 206 w 530"/>
              <a:gd name="T23" fmla="*/ 200 h 373"/>
              <a:gd name="T24" fmla="*/ 17 w 530"/>
              <a:gd name="T25" fmla="*/ 354 h 373"/>
              <a:gd name="T26" fmla="*/ 17 w 530"/>
              <a:gd name="T27" fmla="*/ 337 h 373"/>
              <a:gd name="T28" fmla="*/ 187 w 530"/>
              <a:gd name="T29" fmla="*/ 183 h 373"/>
              <a:gd name="T30" fmla="*/ 17 w 530"/>
              <a:gd name="T31" fmla="*/ 36 h 373"/>
              <a:gd name="T32" fmla="*/ 17 w 530"/>
              <a:gd name="T33" fmla="*/ 19 h 373"/>
              <a:gd name="T34" fmla="*/ 264 w 530"/>
              <a:gd name="T35" fmla="*/ 195 h 373"/>
              <a:gd name="T36" fmla="*/ 510 w 530"/>
              <a:gd name="T37" fmla="*/ 19 h 373"/>
              <a:gd name="T38" fmla="*/ 510 w 530"/>
              <a:gd name="T39" fmla="*/ 3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0" h="373">
                <a:moveTo>
                  <a:pt x="0" y="373"/>
                </a:moveTo>
                <a:lnTo>
                  <a:pt x="530" y="373"/>
                </a:lnTo>
                <a:lnTo>
                  <a:pt x="530" y="0"/>
                </a:lnTo>
                <a:lnTo>
                  <a:pt x="0" y="0"/>
                </a:lnTo>
                <a:lnTo>
                  <a:pt x="0" y="373"/>
                </a:lnTo>
                <a:close/>
                <a:moveTo>
                  <a:pt x="510" y="36"/>
                </a:moveTo>
                <a:lnTo>
                  <a:pt x="343" y="183"/>
                </a:lnTo>
                <a:lnTo>
                  <a:pt x="510" y="337"/>
                </a:lnTo>
                <a:lnTo>
                  <a:pt x="510" y="354"/>
                </a:lnTo>
                <a:lnTo>
                  <a:pt x="321" y="200"/>
                </a:lnTo>
                <a:lnTo>
                  <a:pt x="264" y="248"/>
                </a:lnTo>
                <a:lnTo>
                  <a:pt x="206" y="200"/>
                </a:lnTo>
                <a:lnTo>
                  <a:pt x="17" y="354"/>
                </a:lnTo>
                <a:lnTo>
                  <a:pt x="17" y="337"/>
                </a:lnTo>
                <a:lnTo>
                  <a:pt x="187" y="183"/>
                </a:lnTo>
                <a:lnTo>
                  <a:pt x="17" y="36"/>
                </a:lnTo>
                <a:lnTo>
                  <a:pt x="17" y="19"/>
                </a:lnTo>
                <a:lnTo>
                  <a:pt x="264" y="195"/>
                </a:lnTo>
                <a:lnTo>
                  <a:pt x="510" y="19"/>
                </a:lnTo>
                <a:lnTo>
                  <a:pt x="510" y="36"/>
                </a:lnTo>
                <a:close/>
              </a:path>
            </a:pathLst>
          </a:custGeom>
          <a:solidFill>
            <a:schemeClr val="bg1"/>
          </a:solidFill>
          <a:ln>
            <a:noFill/>
          </a:ln>
        </p:spPr>
        <p:txBody>
          <a:bodyPr vert="horz" wrap="square" lIns="96435" tIns="48218" rIns="96435" bIns="48218" numCol="1" anchor="t" anchorCtr="0" compatLnSpc="1"/>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7" name="Freeform 136"/>
          <p:cNvSpPr>
            <a:spLocks noEditPoints="1"/>
          </p:cNvSpPr>
          <p:nvPr/>
        </p:nvSpPr>
        <p:spPr bwMode="auto">
          <a:xfrm>
            <a:off x="5762833" y="3360269"/>
            <a:ext cx="327095" cy="326485"/>
          </a:xfrm>
          <a:custGeom>
            <a:avLst/>
            <a:gdLst>
              <a:gd name="T0" fmla="*/ 120 w 223"/>
              <a:gd name="T1" fmla="*/ 86 h 223"/>
              <a:gd name="T2" fmla="*/ 120 w 223"/>
              <a:gd name="T3" fmla="*/ 69 h 223"/>
              <a:gd name="T4" fmla="*/ 163 w 223"/>
              <a:gd name="T5" fmla="*/ 69 h 223"/>
              <a:gd name="T6" fmla="*/ 163 w 223"/>
              <a:gd name="T7" fmla="*/ 0 h 223"/>
              <a:gd name="T8" fmla="*/ 60 w 223"/>
              <a:gd name="T9" fmla="*/ 0 h 223"/>
              <a:gd name="T10" fmla="*/ 60 w 223"/>
              <a:gd name="T11" fmla="*/ 69 h 223"/>
              <a:gd name="T12" fmla="*/ 103 w 223"/>
              <a:gd name="T13" fmla="*/ 69 h 223"/>
              <a:gd name="T14" fmla="*/ 103 w 223"/>
              <a:gd name="T15" fmla="*/ 86 h 223"/>
              <a:gd name="T16" fmla="*/ 43 w 223"/>
              <a:gd name="T17" fmla="*/ 86 h 223"/>
              <a:gd name="T18" fmla="*/ 43 w 223"/>
              <a:gd name="T19" fmla="*/ 78 h 223"/>
              <a:gd name="T20" fmla="*/ 18 w 223"/>
              <a:gd name="T21" fmla="*/ 78 h 223"/>
              <a:gd name="T22" fmla="*/ 18 w 223"/>
              <a:gd name="T23" fmla="*/ 86 h 223"/>
              <a:gd name="T24" fmla="*/ 0 w 223"/>
              <a:gd name="T25" fmla="*/ 86 h 223"/>
              <a:gd name="T26" fmla="*/ 0 w 223"/>
              <a:gd name="T27" fmla="*/ 223 h 223"/>
              <a:gd name="T28" fmla="*/ 223 w 223"/>
              <a:gd name="T29" fmla="*/ 223 h 223"/>
              <a:gd name="T30" fmla="*/ 223 w 223"/>
              <a:gd name="T31" fmla="*/ 86 h 223"/>
              <a:gd name="T32" fmla="*/ 120 w 223"/>
              <a:gd name="T33" fmla="*/ 86 h 223"/>
              <a:gd name="T34" fmla="*/ 69 w 223"/>
              <a:gd name="T35" fmla="*/ 9 h 223"/>
              <a:gd name="T36" fmla="*/ 155 w 223"/>
              <a:gd name="T37" fmla="*/ 9 h 223"/>
              <a:gd name="T38" fmla="*/ 155 w 223"/>
              <a:gd name="T39" fmla="*/ 60 h 223"/>
              <a:gd name="T40" fmla="*/ 69 w 223"/>
              <a:gd name="T41" fmla="*/ 60 h 223"/>
              <a:gd name="T42" fmla="*/ 69 w 223"/>
              <a:gd name="T43" fmla="*/ 9 h 223"/>
              <a:gd name="T44" fmla="*/ 112 w 223"/>
              <a:gd name="T45" fmla="*/ 198 h 223"/>
              <a:gd name="T46" fmla="*/ 69 w 223"/>
              <a:gd name="T47" fmla="*/ 155 h 223"/>
              <a:gd name="T48" fmla="*/ 112 w 223"/>
              <a:gd name="T49" fmla="*/ 112 h 223"/>
              <a:gd name="T50" fmla="*/ 155 w 223"/>
              <a:gd name="T51" fmla="*/ 155 h 223"/>
              <a:gd name="T52" fmla="*/ 112 w 223"/>
              <a:gd name="T53" fmla="*/ 198 h 223"/>
              <a:gd name="T54" fmla="*/ 206 w 223"/>
              <a:gd name="T55" fmla="*/ 112 h 223"/>
              <a:gd name="T56" fmla="*/ 180 w 223"/>
              <a:gd name="T57" fmla="*/ 112 h 223"/>
              <a:gd name="T58" fmla="*/ 180 w 223"/>
              <a:gd name="T59" fmla="*/ 103 h 223"/>
              <a:gd name="T60" fmla="*/ 206 w 223"/>
              <a:gd name="T61" fmla="*/ 103 h 223"/>
              <a:gd name="T62" fmla="*/ 206 w 223"/>
              <a:gd name="T63" fmla="*/ 11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3" h="223">
                <a:moveTo>
                  <a:pt x="120" y="86"/>
                </a:moveTo>
                <a:cubicBezTo>
                  <a:pt x="120" y="69"/>
                  <a:pt x="120" y="69"/>
                  <a:pt x="120" y="69"/>
                </a:cubicBezTo>
                <a:cubicBezTo>
                  <a:pt x="163" y="69"/>
                  <a:pt x="163" y="69"/>
                  <a:pt x="163" y="69"/>
                </a:cubicBezTo>
                <a:cubicBezTo>
                  <a:pt x="163" y="0"/>
                  <a:pt x="163" y="0"/>
                  <a:pt x="163" y="0"/>
                </a:cubicBezTo>
                <a:cubicBezTo>
                  <a:pt x="60" y="0"/>
                  <a:pt x="60" y="0"/>
                  <a:pt x="60" y="0"/>
                </a:cubicBezTo>
                <a:cubicBezTo>
                  <a:pt x="60" y="69"/>
                  <a:pt x="60" y="69"/>
                  <a:pt x="60" y="69"/>
                </a:cubicBezTo>
                <a:cubicBezTo>
                  <a:pt x="103" y="69"/>
                  <a:pt x="103" y="69"/>
                  <a:pt x="103" y="69"/>
                </a:cubicBezTo>
                <a:cubicBezTo>
                  <a:pt x="103" y="86"/>
                  <a:pt x="103" y="86"/>
                  <a:pt x="103" y="86"/>
                </a:cubicBezTo>
                <a:cubicBezTo>
                  <a:pt x="43" y="86"/>
                  <a:pt x="43" y="86"/>
                  <a:pt x="43" y="86"/>
                </a:cubicBezTo>
                <a:cubicBezTo>
                  <a:pt x="43" y="78"/>
                  <a:pt x="43" y="78"/>
                  <a:pt x="43" y="78"/>
                </a:cubicBezTo>
                <a:cubicBezTo>
                  <a:pt x="18" y="78"/>
                  <a:pt x="18" y="78"/>
                  <a:pt x="18" y="78"/>
                </a:cubicBezTo>
                <a:cubicBezTo>
                  <a:pt x="18" y="86"/>
                  <a:pt x="18" y="86"/>
                  <a:pt x="18" y="86"/>
                </a:cubicBezTo>
                <a:cubicBezTo>
                  <a:pt x="0" y="86"/>
                  <a:pt x="0" y="86"/>
                  <a:pt x="0" y="86"/>
                </a:cubicBezTo>
                <a:cubicBezTo>
                  <a:pt x="0" y="223"/>
                  <a:pt x="0" y="223"/>
                  <a:pt x="0" y="223"/>
                </a:cubicBezTo>
                <a:cubicBezTo>
                  <a:pt x="223" y="223"/>
                  <a:pt x="223" y="223"/>
                  <a:pt x="223" y="223"/>
                </a:cubicBezTo>
                <a:cubicBezTo>
                  <a:pt x="223" y="86"/>
                  <a:pt x="223" y="86"/>
                  <a:pt x="223" y="86"/>
                </a:cubicBezTo>
                <a:cubicBezTo>
                  <a:pt x="120" y="86"/>
                  <a:pt x="120" y="86"/>
                  <a:pt x="120" y="86"/>
                </a:cubicBezTo>
                <a:moveTo>
                  <a:pt x="69" y="9"/>
                </a:moveTo>
                <a:cubicBezTo>
                  <a:pt x="155" y="9"/>
                  <a:pt x="155" y="9"/>
                  <a:pt x="155" y="9"/>
                </a:cubicBezTo>
                <a:cubicBezTo>
                  <a:pt x="155" y="60"/>
                  <a:pt x="155" y="60"/>
                  <a:pt x="155" y="60"/>
                </a:cubicBezTo>
                <a:cubicBezTo>
                  <a:pt x="69" y="60"/>
                  <a:pt x="69" y="60"/>
                  <a:pt x="69" y="60"/>
                </a:cubicBezTo>
                <a:lnTo>
                  <a:pt x="69" y="9"/>
                </a:lnTo>
                <a:close/>
                <a:moveTo>
                  <a:pt x="112" y="198"/>
                </a:moveTo>
                <a:cubicBezTo>
                  <a:pt x="88" y="198"/>
                  <a:pt x="69" y="178"/>
                  <a:pt x="69" y="155"/>
                </a:cubicBezTo>
                <a:cubicBezTo>
                  <a:pt x="69" y="131"/>
                  <a:pt x="88" y="112"/>
                  <a:pt x="112" y="112"/>
                </a:cubicBezTo>
                <a:cubicBezTo>
                  <a:pt x="136" y="112"/>
                  <a:pt x="155" y="131"/>
                  <a:pt x="155" y="155"/>
                </a:cubicBezTo>
                <a:cubicBezTo>
                  <a:pt x="155" y="178"/>
                  <a:pt x="136" y="198"/>
                  <a:pt x="112" y="198"/>
                </a:cubicBezTo>
                <a:moveTo>
                  <a:pt x="206" y="112"/>
                </a:moveTo>
                <a:cubicBezTo>
                  <a:pt x="180" y="112"/>
                  <a:pt x="180" y="112"/>
                  <a:pt x="180" y="112"/>
                </a:cubicBezTo>
                <a:cubicBezTo>
                  <a:pt x="180" y="103"/>
                  <a:pt x="180" y="103"/>
                  <a:pt x="180" y="103"/>
                </a:cubicBezTo>
                <a:cubicBezTo>
                  <a:pt x="206" y="103"/>
                  <a:pt x="206" y="103"/>
                  <a:pt x="206" y="103"/>
                </a:cubicBezTo>
                <a:lnTo>
                  <a:pt x="206" y="112"/>
                </a:lnTo>
                <a:close/>
              </a:path>
            </a:pathLst>
          </a:custGeom>
          <a:solidFill>
            <a:schemeClr val="bg1"/>
          </a:solidFill>
          <a:ln>
            <a:noFill/>
          </a:ln>
        </p:spPr>
        <p:txBody>
          <a:bodyPr vert="horz" wrap="square" lIns="96435" tIns="48218" rIns="96435" bIns="48218" numCol="1" anchor="t" anchorCtr="0" compatLnSpc="1"/>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38" name="Group 137"/>
          <p:cNvGrpSpPr/>
          <p:nvPr/>
        </p:nvGrpSpPr>
        <p:grpSpPr>
          <a:xfrm flipH="1">
            <a:off x="2867382" y="3825236"/>
            <a:ext cx="414854" cy="420746"/>
            <a:chOff x="1909763" y="950913"/>
            <a:chExt cx="782637" cy="793750"/>
          </a:xfrm>
          <a:solidFill>
            <a:schemeClr val="bg1"/>
          </a:solidFill>
        </p:grpSpPr>
        <p:sp>
          <p:nvSpPr>
            <p:cNvPr id="139" name="Freeform 59"/>
            <p:cNvSpPr>
              <a:spLocks noEditPoints="1"/>
            </p:cNvSpPr>
            <p:nvPr/>
          </p:nvSpPr>
          <p:spPr bwMode="auto">
            <a:xfrm>
              <a:off x="1909763" y="1204913"/>
              <a:ext cx="539750" cy="539750"/>
            </a:xfrm>
            <a:custGeom>
              <a:avLst/>
              <a:gdLst>
                <a:gd name="T0" fmla="*/ 0 w 340"/>
                <a:gd name="T1" fmla="*/ 340 h 340"/>
                <a:gd name="T2" fmla="*/ 340 w 340"/>
                <a:gd name="T3" fmla="*/ 340 h 340"/>
                <a:gd name="T4" fmla="*/ 340 w 340"/>
                <a:gd name="T5" fmla="*/ 0 h 340"/>
                <a:gd name="T6" fmla="*/ 0 w 340"/>
                <a:gd name="T7" fmla="*/ 0 h 340"/>
                <a:gd name="T8" fmla="*/ 0 w 340"/>
                <a:gd name="T9" fmla="*/ 340 h 340"/>
                <a:gd name="T10" fmla="*/ 304 w 340"/>
                <a:gd name="T11" fmla="*/ 251 h 340"/>
                <a:gd name="T12" fmla="*/ 35 w 340"/>
                <a:gd name="T13" fmla="*/ 251 h 340"/>
                <a:gd name="T14" fmla="*/ 35 w 340"/>
                <a:gd name="T15" fmla="*/ 36 h 340"/>
                <a:gd name="T16" fmla="*/ 304 w 340"/>
                <a:gd name="T17" fmla="*/ 36 h 340"/>
                <a:gd name="T18" fmla="*/ 304 w 340"/>
                <a:gd name="T19" fmla="*/ 25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40">
                  <a:moveTo>
                    <a:pt x="0" y="340"/>
                  </a:moveTo>
                  <a:lnTo>
                    <a:pt x="340" y="340"/>
                  </a:lnTo>
                  <a:lnTo>
                    <a:pt x="340" y="0"/>
                  </a:lnTo>
                  <a:lnTo>
                    <a:pt x="0" y="0"/>
                  </a:lnTo>
                  <a:lnTo>
                    <a:pt x="0" y="340"/>
                  </a:lnTo>
                  <a:close/>
                  <a:moveTo>
                    <a:pt x="304" y="251"/>
                  </a:moveTo>
                  <a:lnTo>
                    <a:pt x="35" y="251"/>
                  </a:lnTo>
                  <a:lnTo>
                    <a:pt x="35" y="36"/>
                  </a:lnTo>
                  <a:lnTo>
                    <a:pt x="304" y="36"/>
                  </a:lnTo>
                  <a:lnTo>
                    <a:pt x="304" y="2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0" name="Freeform 60"/>
            <p:cNvSpPr/>
            <p:nvPr/>
          </p:nvSpPr>
          <p:spPr bwMode="auto">
            <a:xfrm>
              <a:off x="2060575" y="950913"/>
              <a:ext cx="631825" cy="569913"/>
            </a:xfrm>
            <a:custGeom>
              <a:avLst/>
              <a:gdLst>
                <a:gd name="T0" fmla="*/ 334 w 398"/>
                <a:gd name="T1" fmla="*/ 0 h 359"/>
                <a:gd name="T2" fmla="*/ 0 w 398"/>
                <a:gd name="T3" fmla="*/ 64 h 359"/>
                <a:gd name="T4" fmla="*/ 15 w 398"/>
                <a:gd name="T5" fmla="*/ 143 h 359"/>
                <a:gd name="T6" fmla="*/ 51 w 398"/>
                <a:gd name="T7" fmla="*/ 143 h 359"/>
                <a:gd name="T8" fmla="*/ 41 w 398"/>
                <a:gd name="T9" fmla="*/ 93 h 359"/>
                <a:gd name="T10" fmla="*/ 305 w 398"/>
                <a:gd name="T11" fmla="*/ 40 h 359"/>
                <a:gd name="T12" fmla="*/ 346 w 398"/>
                <a:gd name="T13" fmla="*/ 251 h 359"/>
                <a:gd name="T14" fmla="*/ 262 w 398"/>
                <a:gd name="T15" fmla="*/ 268 h 359"/>
                <a:gd name="T16" fmla="*/ 262 w 398"/>
                <a:gd name="T17" fmla="*/ 359 h 359"/>
                <a:gd name="T18" fmla="*/ 398 w 398"/>
                <a:gd name="T19" fmla="*/ 332 h 359"/>
                <a:gd name="T20" fmla="*/ 334 w 398"/>
                <a:gd name="T2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359">
                  <a:moveTo>
                    <a:pt x="334" y="0"/>
                  </a:moveTo>
                  <a:lnTo>
                    <a:pt x="0" y="64"/>
                  </a:lnTo>
                  <a:lnTo>
                    <a:pt x="15" y="143"/>
                  </a:lnTo>
                  <a:lnTo>
                    <a:pt x="51" y="143"/>
                  </a:lnTo>
                  <a:lnTo>
                    <a:pt x="41" y="93"/>
                  </a:lnTo>
                  <a:lnTo>
                    <a:pt x="305" y="40"/>
                  </a:lnTo>
                  <a:lnTo>
                    <a:pt x="346" y="251"/>
                  </a:lnTo>
                  <a:lnTo>
                    <a:pt x="262" y="268"/>
                  </a:lnTo>
                  <a:lnTo>
                    <a:pt x="262" y="359"/>
                  </a:lnTo>
                  <a:lnTo>
                    <a:pt x="398" y="332"/>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44" name="Straight Connector 143"/>
          <p:cNvCxnSpPr/>
          <p:nvPr/>
        </p:nvCxnSpPr>
        <p:spPr>
          <a:xfrm>
            <a:off x="3516075" y="6035199"/>
            <a:ext cx="1782933" cy="0"/>
          </a:xfrm>
          <a:prstGeom prst="line">
            <a:avLst/>
          </a:prstGeom>
          <a:ln w="635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3516246" y="4931282"/>
            <a:ext cx="1811361" cy="975995"/>
          </a:xfrm>
          <a:prstGeom prst="rect">
            <a:avLst/>
          </a:prstGeom>
          <a:noFill/>
        </p:spPr>
        <p:txBody>
          <a:bodyPr wrap="square" rtlCol="0">
            <a:spAutoFit/>
          </a:bodyPr>
          <a:p>
            <a:pPr algn="just">
              <a:lnSpc>
                <a:spcPct val="120000"/>
              </a:lnSpc>
              <a:spcBef>
                <a:spcPts val="0"/>
              </a:spcBef>
              <a:spcAft>
                <a:spcPts val="0"/>
              </a:spcAft>
            </a:pPr>
            <a:r>
              <a:rPr lang="en-US" altLang="zh-CN" sz="1200" dirty="0" smtClean="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cross-sectional analysis of fund characteristics for various types of funds</a:t>
            </a:r>
            <a:endParaRPr lang="en-US" altLang="zh-CN" sz="1200" dirty="0" smtClean="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cxnSp>
        <p:nvCxnSpPr>
          <p:cNvPr id="147" name="Straight Connector 146"/>
          <p:cNvCxnSpPr/>
          <p:nvPr/>
        </p:nvCxnSpPr>
        <p:spPr>
          <a:xfrm flipH="1" flipV="1">
            <a:off x="3516075" y="4806379"/>
            <a:ext cx="0" cy="1226512"/>
          </a:xfrm>
          <a:prstGeom prst="line">
            <a:avLst/>
          </a:prstGeom>
          <a:ln w="635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6427976" y="5501301"/>
            <a:ext cx="1782933" cy="0"/>
          </a:xfrm>
          <a:prstGeom prst="line">
            <a:avLst/>
          </a:prstGeom>
          <a:ln w="635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6497551" y="4304039"/>
            <a:ext cx="1811361" cy="1196975"/>
          </a:xfrm>
          <a:prstGeom prst="rect">
            <a:avLst/>
          </a:prstGeom>
          <a:noFill/>
        </p:spPr>
        <p:txBody>
          <a:bodyPr wrap="square" rtlCol="0">
            <a:spAutoFit/>
          </a:bodyPr>
          <a:p>
            <a:pPr lvl="0" algn="just">
              <a:lnSpc>
                <a:spcPct val="120000"/>
              </a:lnSpc>
              <a:spcBef>
                <a:spcPts val="0"/>
              </a:spcBef>
              <a:spcAft>
                <a:spcPts val="0"/>
              </a:spcAft>
            </a:pPr>
            <a:r>
              <a:rPr lang="en-US" altLang="zh-CN" sz="1200" dirty="0" smtClean="0">
                <a:latin typeface="Arial" panose="020B0604020202020204" pitchFamily="34" charset="0"/>
                <a:ea typeface="微软雅黑" panose="020B0503020204020204" pitchFamily="34" charset="-122"/>
                <a:cs typeface="Arial" panose="020B0604020202020204" pitchFamily="34" charset="0"/>
                <a:sym typeface="+mn-ea"/>
              </a:rPr>
              <a:t>investigate the determinants of Active Share in a more general multivariate case</a:t>
            </a:r>
            <a:endParaRPr lang="en-US" altLang="zh-CN" sz="1200" dirty="0" smtClean="0">
              <a:latin typeface="Arial" panose="020B0604020202020204" pitchFamily="34" charset="0"/>
              <a:ea typeface="微软雅黑" panose="020B0503020204020204" pitchFamily="34" charset="-122"/>
              <a:cs typeface="Arial" panose="020B0604020202020204" pitchFamily="34" charset="0"/>
              <a:sym typeface="+mn-ea"/>
            </a:endParaRPr>
          </a:p>
        </p:txBody>
      </p:sp>
      <p:cxnSp>
        <p:nvCxnSpPr>
          <p:cNvPr id="151" name="Straight Connector 150"/>
          <p:cNvCxnSpPr/>
          <p:nvPr/>
        </p:nvCxnSpPr>
        <p:spPr>
          <a:xfrm flipH="1" flipV="1">
            <a:off x="6427975" y="4272481"/>
            <a:ext cx="0" cy="1226512"/>
          </a:xfrm>
          <a:prstGeom prst="line">
            <a:avLst/>
          </a:prstGeom>
          <a:ln w="635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9160799" y="5022854"/>
            <a:ext cx="1782933" cy="0"/>
          </a:xfrm>
          <a:prstGeom prst="line">
            <a:avLst/>
          </a:prstGeom>
          <a:ln w="635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a:off x="9160525" y="4303748"/>
            <a:ext cx="1811361" cy="755015"/>
          </a:xfrm>
          <a:prstGeom prst="rect">
            <a:avLst/>
          </a:prstGeom>
          <a:noFill/>
        </p:spPr>
        <p:txBody>
          <a:bodyPr wrap="square" rtlCol="0">
            <a:spAutoFit/>
          </a:bodyPr>
          <a:p>
            <a:pPr algn="just">
              <a:lnSpc>
                <a:spcPct val="120000"/>
              </a:lnSpc>
              <a:spcBef>
                <a:spcPts val="0"/>
              </a:spcBef>
              <a:spcAft>
                <a:spcPts val="0"/>
              </a:spcAft>
            </a:pPr>
            <a:r>
              <a:rPr lang="zh-CN" altLang="en-US" sz="1200">
                <a:solidFill>
                  <a:schemeClr val="tx1"/>
                </a:solidFill>
                <a:latin typeface="Arial" panose="020B0604020202020204" pitchFamily="34" charset="0"/>
                <a:cs typeface="Arial" panose="020B0604020202020204" pitchFamily="34" charset="0"/>
                <a:sym typeface="+mn-ea"/>
              </a:rPr>
              <a:t>discuss the time-series evolution of active management</a:t>
            </a:r>
            <a:endParaRPr lang="zh-CN" altLang="en-US" sz="1200" dirty="0">
              <a:solidFill>
                <a:schemeClr val="tx1"/>
              </a:solidFill>
              <a:latin typeface="Arial" panose="020B0604020202020204" pitchFamily="34" charset="0"/>
              <a:ea typeface="微软雅黑" panose="020B0503020204020204" pitchFamily="34" charset="-122"/>
              <a:cs typeface="Arial" panose="020B0604020202020204" pitchFamily="34" charset="0"/>
              <a:sym typeface="+mn-ea"/>
            </a:endParaRPr>
          </a:p>
        </p:txBody>
      </p:sp>
      <p:cxnSp>
        <p:nvCxnSpPr>
          <p:cNvPr id="155" name="Straight Connector 154"/>
          <p:cNvCxnSpPr/>
          <p:nvPr/>
        </p:nvCxnSpPr>
        <p:spPr>
          <a:xfrm flipH="1" flipV="1">
            <a:off x="9160799" y="3794034"/>
            <a:ext cx="0" cy="1226512"/>
          </a:xfrm>
          <a:prstGeom prst="line">
            <a:avLst/>
          </a:prstGeom>
          <a:ln w="635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2" name="任意多边形 31"/>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2"/>
          <p:cNvSpPr txBox="1"/>
          <p:nvPr/>
        </p:nvSpPr>
        <p:spPr>
          <a:xfrm>
            <a:off x="733425" y="787400"/>
            <a:ext cx="5354955" cy="460375"/>
          </a:xfrm>
          <a:prstGeom prst="rect">
            <a:avLst/>
          </a:prstGeom>
          <a:noFill/>
        </p:spPr>
        <p:txBody>
          <a:bodyPr wrap="square" rtlCol="0">
            <a:spAutoFit/>
          </a:bodyPr>
          <a:p>
            <a:r>
              <a:rPr lang="en-US" altLang="zh-CN" sz="2400" b="1"/>
              <a:t>1.</a:t>
            </a:r>
            <a:r>
              <a:rPr lang="zh-CN" altLang="en-US" sz="2400" b="1"/>
              <a:t>Two-dimensional distribution of funds</a:t>
            </a:r>
            <a:endParaRPr lang="zh-CN" altLang="en-US" sz="2400" b="1"/>
          </a:p>
        </p:txBody>
      </p:sp>
      <p:pic>
        <p:nvPicPr>
          <p:cNvPr id="4" name="图片 3"/>
          <p:cNvPicPr>
            <a:picLocks noChangeAspect="1"/>
          </p:cNvPicPr>
          <p:nvPr/>
        </p:nvPicPr>
        <p:blipFill>
          <a:blip r:embed="rId3"/>
          <a:stretch>
            <a:fillRect/>
          </a:stretch>
        </p:blipFill>
        <p:spPr>
          <a:xfrm>
            <a:off x="1551305" y="1105535"/>
            <a:ext cx="7442835" cy="6073775"/>
          </a:xfrm>
          <a:prstGeom prst="rect">
            <a:avLst/>
          </a:prstGeom>
        </p:spPr>
      </p:pic>
      <p:sp>
        <p:nvSpPr>
          <p:cNvPr id="8" name="文本框 7"/>
          <p:cNvSpPr txBox="1"/>
          <p:nvPr/>
        </p:nvSpPr>
        <p:spPr>
          <a:xfrm>
            <a:off x="879475" y="217170"/>
            <a:ext cx="4163695" cy="36893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lvl="0" algn="l"/>
            <a:r>
              <a:rPr lang="en-US" sz="2400" b="1" dirty="0">
                <a:solidFill>
                  <a:schemeClr val="bg1">
                    <a:lumMod val="65000"/>
                  </a:schemeClr>
                </a:solidFill>
                <a:latin typeface="Arial" panose="020B0604020202020204" pitchFamily="34" charset="0"/>
                <a:ea typeface="微软雅黑" panose="020B0503020204020204" pitchFamily="34" charset="-122"/>
                <a:cs typeface="+mn-ea"/>
                <a:sym typeface="+mn-ea"/>
              </a:rPr>
              <a:t>results:active management</a:t>
            </a:r>
            <a:endParaRPr lang="en-US" sz="2400" b="1" dirty="0">
              <a:solidFill>
                <a:schemeClr val="bg1">
                  <a:lumMod val="65000"/>
                </a:schemeClr>
              </a:solidFill>
              <a:latin typeface="Arial" panose="020B0604020202020204" pitchFamily="34" charset="0"/>
              <a:ea typeface="微软雅黑" panose="020B0503020204020204" pitchFamily="34" charset="-122"/>
              <a:cs typeface="+mn-ea"/>
              <a:sym typeface="+mn-ea"/>
            </a:endParaRPr>
          </a:p>
        </p:txBody>
      </p:sp>
      <p:sp>
        <p:nvSpPr>
          <p:cNvPr id="5" name="圆角矩形 4"/>
          <p:cNvSpPr/>
          <p:nvPr/>
        </p:nvSpPr>
        <p:spPr>
          <a:xfrm>
            <a:off x="4269105" y="1096010"/>
            <a:ext cx="454660" cy="2376170"/>
          </a:xfrm>
          <a:prstGeom prst="roundRect">
            <a:avLst/>
          </a:prstGeom>
          <a:noFill/>
          <a:ln>
            <a:solidFill>
              <a:srgbClr val="FF0000"/>
            </a:solidFill>
          </a:ln>
          <a:extLst>
            <a:ext uri="{909E8E84-426E-40DD-AFC4-6F175D3DCCD1}">
              <a14:hiddenFill xmlns:a14="http://schemas.microsoft.com/office/drawing/2010/main">
                <a:solidFill>
                  <a:srgbClr val="D9D9D9">
                    <a:alpha val="50196"/>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圆角矩形 5"/>
          <p:cNvSpPr/>
          <p:nvPr/>
        </p:nvSpPr>
        <p:spPr>
          <a:xfrm>
            <a:off x="1821180" y="2247900"/>
            <a:ext cx="5760085" cy="172085"/>
          </a:xfrm>
          <a:prstGeom prst="roundRect">
            <a:avLst/>
          </a:prstGeom>
          <a:noFill/>
          <a:ln>
            <a:solidFill>
              <a:srgbClr val="FF0000"/>
            </a:solidFill>
          </a:ln>
          <a:extLst>
            <a:ext uri="{909E8E84-426E-40DD-AFC4-6F175D3DCCD1}">
              <a14:hiddenFill xmlns:a14="http://schemas.microsoft.com/office/drawing/2010/main">
                <a:solidFill>
                  <a:srgbClr val="D9D9D9">
                    <a:alpha val="50196"/>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8559165" y="2766695"/>
            <a:ext cx="4039870" cy="1753235"/>
          </a:xfrm>
          <a:prstGeom prst="rect">
            <a:avLst/>
          </a:prstGeom>
          <a:noFill/>
        </p:spPr>
        <p:txBody>
          <a:bodyPr wrap="square" rtlCol="0">
            <a:spAutoFit/>
          </a:bodyPr>
          <a:p>
            <a:r>
              <a:rPr lang="zh-CN" altLang="en-US"/>
              <a:t>distinguishing between the two dimensions of active management is also empirically important if we want to understand how much each fund engages in stock selection and factor timing .</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2" name="任意多边形 31"/>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文本框 1"/>
          <p:cNvSpPr txBox="1"/>
          <p:nvPr/>
        </p:nvSpPr>
        <p:spPr>
          <a:xfrm>
            <a:off x="864870" y="922655"/>
            <a:ext cx="4653915" cy="368300"/>
          </a:xfrm>
          <a:prstGeom prst="rect">
            <a:avLst/>
          </a:prstGeom>
          <a:noFill/>
        </p:spPr>
        <p:txBody>
          <a:bodyPr wrap="square" rtlCol="0">
            <a:spAutoFit/>
          </a:bodyPr>
          <a:p>
            <a:r>
              <a:rPr lang="zh-CN" altLang="en-US" b="1"/>
              <a:t>Are smaller funds more active?</a:t>
            </a:r>
            <a:endParaRPr lang="zh-CN" altLang="en-US" b="1"/>
          </a:p>
        </p:txBody>
      </p:sp>
      <p:pic>
        <p:nvPicPr>
          <p:cNvPr id="3" name="图片 2"/>
          <p:cNvPicPr>
            <a:picLocks noChangeAspect="1"/>
          </p:cNvPicPr>
          <p:nvPr/>
        </p:nvPicPr>
        <p:blipFill>
          <a:blip r:embed="rId3"/>
          <a:stretch>
            <a:fillRect/>
          </a:stretch>
        </p:blipFill>
        <p:spPr>
          <a:xfrm>
            <a:off x="6104890" y="1831340"/>
            <a:ext cx="7340600" cy="4518660"/>
          </a:xfrm>
          <a:prstGeom prst="rect">
            <a:avLst/>
          </a:prstGeom>
        </p:spPr>
      </p:pic>
      <p:pic>
        <p:nvPicPr>
          <p:cNvPr id="4" name="图片 3"/>
          <p:cNvPicPr>
            <a:picLocks noChangeAspect="1"/>
          </p:cNvPicPr>
          <p:nvPr/>
        </p:nvPicPr>
        <p:blipFill>
          <a:blip r:embed="rId4"/>
          <a:stretch>
            <a:fillRect/>
          </a:stretch>
        </p:blipFill>
        <p:spPr>
          <a:xfrm>
            <a:off x="0" y="1290955"/>
            <a:ext cx="6715760" cy="5481320"/>
          </a:xfrm>
          <a:prstGeom prst="rect">
            <a:avLst/>
          </a:prstGeom>
        </p:spPr>
      </p:pic>
      <p:sp>
        <p:nvSpPr>
          <p:cNvPr id="6" name="文本框 5"/>
          <p:cNvSpPr txBox="1"/>
          <p:nvPr/>
        </p:nvSpPr>
        <p:spPr>
          <a:xfrm>
            <a:off x="879475" y="217170"/>
            <a:ext cx="4163695" cy="36893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lvl="0" algn="l"/>
            <a:r>
              <a:rPr lang="en-US" sz="2400" b="1" dirty="0">
                <a:solidFill>
                  <a:schemeClr val="bg1">
                    <a:lumMod val="65000"/>
                  </a:schemeClr>
                </a:solidFill>
                <a:latin typeface="Arial" panose="020B0604020202020204" pitchFamily="34" charset="0"/>
                <a:ea typeface="微软雅黑" panose="020B0503020204020204" pitchFamily="34" charset="-122"/>
                <a:cs typeface="+mn-ea"/>
                <a:sym typeface="+mn-ea"/>
              </a:rPr>
              <a:t>results:active management</a:t>
            </a:r>
            <a:endParaRPr lang="en-US" sz="2400" b="1" dirty="0">
              <a:solidFill>
                <a:schemeClr val="bg1">
                  <a:lumMod val="65000"/>
                </a:schemeClr>
              </a:solidFill>
              <a:latin typeface="Arial" panose="020B0604020202020204" pitchFamily="34" charset="0"/>
              <a:ea typeface="微软雅黑" panose="020B0503020204020204" pitchFamily="34" charset="-122"/>
              <a:cs typeface="+mn-ea"/>
              <a:sym typeface="+mn-ea"/>
            </a:endParaRPr>
          </a:p>
        </p:txBody>
      </p:sp>
      <p:sp>
        <p:nvSpPr>
          <p:cNvPr id="5" name="圆角矩形 4"/>
          <p:cNvSpPr/>
          <p:nvPr/>
        </p:nvSpPr>
        <p:spPr>
          <a:xfrm>
            <a:off x="165100" y="3760470"/>
            <a:ext cx="5832475" cy="1727835"/>
          </a:xfrm>
          <a:prstGeom prst="roundRect">
            <a:avLst/>
          </a:prstGeom>
          <a:noFill/>
          <a:ln>
            <a:solidFill>
              <a:srgbClr val="EF4232"/>
            </a:solidFill>
          </a:ln>
          <a:extLst>
            <a:ext uri="{909E8E84-426E-40DD-AFC4-6F175D3DCCD1}">
              <a14:hiddenFill xmlns:a14="http://schemas.microsoft.com/office/drawing/2010/main">
                <a:solidFill>
                  <a:srgbClr val="D9D9D9">
                    <a:alpha val="50196"/>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2" name="任意多边形 31"/>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文本框 1"/>
          <p:cNvSpPr txBox="1"/>
          <p:nvPr/>
        </p:nvSpPr>
        <p:spPr>
          <a:xfrm>
            <a:off x="577215" y="888365"/>
            <a:ext cx="6609715" cy="368300"/>
          </a:xfrm>
          <a:prstGeom prst="rect">
            <a:avLst/>
          </a:prstGeom>
          <a:noFill/>
        </p:spPr>
        <p:txBody>
          <a:bodyPr wrap="square" rtlCol="0">
            <a:spAutoFit/>
          </a:bodyPr>
          <a:p>
            <a:r>
              <a:rPr lang="zh-CN" altLang="en-US" b="1"/>
              <a:t>Fees and active management </a:t>
            </a:r>
            <a:r>
              <a:rPr lang="en-US" altLang="zh-CN" b="1"/>
              <a:t>&amp; portfolio turnover</a:t>
            </a:r>
            <a:endParaRPr lang="en-US" altLang="zh-CN" b="1"/>
          </a:p>
        </p:txBody>
      </p:sp>
      <p:pic>
        <p:nvPicPr>
          <p:cNvPr id="3" name="图片 2"/>
          <p:cNvPicPr>
            <a:picLocks noChangeAspect="1"/>
          </p:cNvPicPr>
          <p:nvPr/>
        </p:nvPicPr>
        <p:blipFill>
          <a:blip r:embed="rId3"/>
          <a:stretch>
            <a:fillRect/>
          </a:stretch>
        </p:blipFill>
        <p:spPr>
          <a:xfrm>
            <a:off x="577215" y="1256665"/>
            <a:ext cx="7181215" cy="5600700"/>
          </a:xfrm>
          <a:prstGeom prst="rect">
            <a:avLst/>
          </a:prstGeom>
        </p:spPr>
      </p:pic>
      <p:sp>
        <p:nvSpPr>
          <p:cNvPr id="5" name="文本框 4"/>
          <p:cNvSpPr txBox="1"/>
          <p:nvPr/>
        </p:nvSpPr>
        <p:spPr>
          <a:xfrm>
            <a:off x="879475" y="217170"/>
            <a:ext cx="4163695" cy="36893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lvl="0" algn="l"/>
            <a:r>
              <a:rPr lang="en-US" sz="2400" b="1" dirty="0">
                <a:solidFill>
                  <a:schemeClr val="bg1">
                    <a:lumMod val="65000"/>
                  </a:schemeClr>
                </a:solidFill>
                <a:latin typeface="Arial" panose="020B0604020202020204" pitchFamily="34" charset="0"/>
                <a:ea typeface="微软雅黑" panose="020B0503020204020204" pitchFamily="34" charset="-122"/>
                <a:cs typeface="+mn-ea"/>
                <a:sym typeface="+mn-ea"/>
              </a:rPr>
              <a:t>results:active management</a:t>
            </a:r>
            <a:endParaRPr lang="en-US" sz="2400" b="1" dirty="0">
              <a:solidFill>
                <a:schemeClr val="bg1">
                  <a:lumMod val="65000"/>
                </a:schemeClr>
              </a:solidFill>
              <a:latin typeface="Arial" panose="020B0604020202020204" pitchFamily="34" charset="0"/>
              <a:ea typeface="微软雅黑" panose="020B0503020204020204" pitchFamily="34" charset="-122"/>
              <a:cs typeface="+mn-ea"/>
              <a:sym typeface="+mn-ea"/>
            </a:endParaRPr>
          </a:p>
        </p:txBody>
      </p:sp>
      <p:sp>
        <p:nvSpPr>
          <p:cNvPr id="4" name="圆角矩形 3"/>
          <p:cNvSpPr/>
          <p:nvPr/>
        </p:nvSpPr>
        <p:spPr>
          <a:xfrm>
            <a:off x="6554470" y="1938020"/>
            <a:ext cx="648335" cy="314960"/>
          </a:xfrm>
          <a:prstGeom prst="roundRect">
            <a:avLst/>
          </a:prstGeom>
          <a:noFill/>
          <a:ln>
            <a:solidFill>
              <a:srgbClr val="FF0000"/>
            </a:solidFill>
          </a:ln>
          <a:extLst>
            <a:ext uri="{909E8E84-426E-40DD-AFC4-6F175D3DCCD1}">
              <a14:hiddenFill xmlns:a14="http://schemas.microsoft.com/office/drawing/2010/main">
                <a:solidFill>
                  <a:srgbClr val="D9D9D9">
                    <a:alpha val="50196"/>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圆角矩形 5"/>
          <p:cNvSpPr/>
          <p:nvPr/>
        </p:nvSpPr>
        <p:spPr>
          <a:xfrm>
            <a:off x="6554470" y="4293235"/>
            <a:ext cx="647700" cy="1296035"/>
          </a:xfrm>
          <a:prstGeom prst="roundRect">
            <a:avLst/>
          </a:prstGeom>
          <a:noFill/>
          <a:ln>
            <a:solidFill>
              <a:srgbClr val="FF0000"/>
            </a:solidFill>
          </a:ln>
          <a:extLst>
            <a:ext uri="{909E8E84-426E-40DD-AFC4-6F175D3DCCD1}">
              <a14:hiddenFill xmlns:a14="http://schemas.microsoft.com/office/drawing/2010/main">
                <a:solidFill>
                  <a:srgbClr val="D9D9D9">
                    <a:alpha val="50196"/>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圆角矩形 6"/>
          <p:cNvSpPr/>
          <p:nvPr/>
        </p:nvSpPr>
        <p:spPr>
          <a:xfrm>
            <a:off x="1513840" y="5510530"/>
            <a:ext cx="4752340" cy="288290"/>
          </a:xfrm>
          <a:prstGeom prst="roundRect">
            <a:avLst/>
          </a:prstGeom>
          <a:noFill/>
          <a:ln>
            <a:solidFill>
              <a:srgbClr val="FF0000"/>
            </a:solidFill>
          </a:ln>
          <a:extLst>
            <a:ext uri="{909E8E84-426E-40DD-AFC4-6F175D3DCCD1}">
              <a14:hiddenFill xmlns:a14="http://schemas.microsoft.com/office/drawing/2010/main">
                <a:solidFill>
                  <a:srgbClr val="D9D9D9">
                    <a:alpha val="50196"/>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圆角矩形 7"/>
          <p:cNvSpPr/>
          <p:nvPr/>
        </p:nvSpPr>
        <p:spPr>
          <a:xfrm>
            <a:off x="577215" y="3357245"/>
            <a:ext cx="2448560" cy="288290"/>
          </a:xfrm>
          <a:prstGeom prst="roundRect">
            <a:avLst/>
          </a:prstGeom>
          <a:noFill/>
          <a:ln>
            <a:solidFill>
              <a:srgbClr val="EF4232"/>
            </a:solidFill>
          </a:ln>
          <a:extLst>
            <a:ext uri="{909E8E84-426E-40DD-AFC4-6F175D3DCCD1}">
              <a14:hiddenFill xmlns:a14="http://schemas.microsoft.com/office/drawing/2010/main">
                <a:solidFill>
                  <a:srgbClr val="D9D9D9">
                    <a:alpha val="50196"/>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7797165" y="1616075"/>
            <a:ext cx="4928870" cy="5631180"/>
          </a:xfrm>
          <a:prstGeom prst="rect">
            <a:avLst/>
          </a:prstGeom>
          <a:noFill/>
        </p:spPr>
        <p:txBody>
          <a:bodyPr wrap="square" rtlCol="0">
            <a:spAutoFit/>
          </a:bodyPr>
          <a:p>
            <a:r>
              <a:rPr lang="zh-CN" altLang="en-US" sz="2000">
                <a:sym typeface="+mn-ea"/>
              </a:rPr>
              <a:t>The funds with the highest Active Share charge an average expense ratio of 1.42%</a:t>
            </a:r>
            <a:r>
              <a:rPr lang="en-US" altLang="zh-CN" sz="2000">
                <a:sym typeface="+mn-ea"/>
              </a:rPr>
              <a:t>;</a:t>
            </a:r>
            <a:endParaRPr lang="zh-CN" altLang="en-US" sz="2000"/>
          </a:p>
          <a:p>
            <a:endParaRPr lang="zh-CN" altLang="en-US" sz="2000"/>
          </a:p>
          <a:p>
            <a:r>
              <a:rPr lang="zh-CN" altLang="en-US" sz="2000"/>
              <a:t>Index funds clearly have the lowest expense ratios,which is 0.47 </a:t>
            </a:r>
            <a:r>
              <a:rPr lang="en-US" altLang="zh-CN" sz="2000"/>
              <a:t>;</a:t>
            </a:r>
            <a:endParaRPr lang="en-US" altLang="zh-CN" sz="2000"/>
          </a:p>
          <a:p>
            <a:endParaRPr lang="en-US" altLang="zh-CN" sz="2000"/>
          </a:p>
          <a:p>
            <a:endParaRPr lang="en-US" altLang="zh-CN" sz="2000"/>
          </a:p>
          <a:p>
            <a:endParaRPr lang="en-US" altLang="zh-CN" sz="2000"/>
          </a:p>
          <a:p>
            <a:endParaRPr lang="en-US" altLang="zh-CN" sz="2000"/>
          </a:p>
          <a:p>
            <a:r>
              <a:rPr lang="en-US" altLang="zh-CN" sz="2000"/>
              <a:t>Almost all non-index fund groups have roughly comparable turnover averages, while the index funds clearly stand out with their lower turnover;</a:t>
            </a:r>
            <a:endParaRPr lang="en-US" altLang="zh-CN" sz="2000"/>
          </a:p>
          <a:p>
            <a:endParaRPr lang="en-US" altLang="zh-CN" sz="2000"/>
          </a:p>
          <a:p>
            <a:r>
              <a:rPr lang="en-US" altLang="zh-CN" sz="2000"/>
              <a:t>Tracking error turns out to predict turnover better than Active Share;</a:t>
            </a:r>
            <a:endParaRPr lang="en-US" altLang="zh-CN" sz="2000"/>
          </a:p>
          <a:p>
            <a:endParaRPr lang="zh-CN" altLang="en-US" sz="2000"/>
          </a:p>
          <a:p>
            <a:endParaRPr lang="zh-CN" altLang="en-US" sz="2000"/>
          </a:p>
        </p:txBody>
      </p:sp>
      <p:cxnSp>
        <p:nvCxnSpPr>
          <p:cNvPr id="12" name="直接箭头连接符 11"/>
          <p:cNvCxnSpPr>
            <a:stCxn id="4" idx="3"/>
          </p:cNvCxnSpPr>
          <p:nvPr/>
        </p:nvCxnSpPr>
        <p:spPr>
          <a:xfrm>
            <a:off x="7202805" y="2095500"/>
            <a:ext cx="45085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stCxn id="8" idx="3"/>
          </p:cNvCxnSpPr>
          <p:nvPr/>
        </p:nvCxnSpPr>
        <p:spPr>
          <a:xfrm flipV="1">
            <a:off x="3025775" y="3184525"/>
            <a:ext cx="4627880" cy="3168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V="1">
            <a:off x="7299960" y="4768215"/>
            <a:ext cx="497205" cy="336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6392545" y="5753735"/>
            <a:ext cx="1261110" cy="228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2" name="任意多边形 31"/>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文本框 1"/>
          <p:cNvSpPr txBox="1"/>
          <p:nvPr/>
        </p:nvSpPr>
        <p:spPr>
          <a:xfrm>
            <a:off x="879475" y="807720"/>
            <a:ext cx="4575175" cy="398780"/>
          </a:xfrm>
          <a:prstGeom prst="rect">
            <a:avLst/>
          </a:prstGeom>
          <a:noFill/>
        </p:spPr>
        <p:txBody>
          <a:bodyPr wrap="square" rtlCol="0">
            <a:spAutoFit/>
          </a:bodyPr>
          <a:p>
            <a:r>
              <a:rPr lang="en-US" altLang="zh-CN" sz="2000" b="1"/>
              <a:t>2. explain active share</a:t>
            </a:r>
            <a:endParaRPr lang="en-US" altLang="zh-CN" sz="2000" b="1"/>
          </a:p>
        </p:txBody>
      </p:sp>
      <p:pic>
        <p:nvPicPr>
          <p:cNvPr id="5" name="图片 4"/>
          <p:cNvPicPr>
            <a:picLocks noChangeAspect="1"/>
          </p:cNvPicPr>
          <p:nvPr/>
        </p:nvPicPr>
        <p:blipFill>
          <a:blip r:embed="rId3"/>
          <a:stretch>
            <a:fillRect/>
          </a:stretch>
        </p:blipFill>
        <p:spPr>
          <a:xfrm>
            <a:off x="2556510" y="1097915"/>
            <a:ext cx="7746365" cy="5672455"/>
          </a:xfrm>
          <a:prstGeom prst="rect">
            <a:avLst/>
          </a:prstGeom>
        </p:spPr>
      </p:pic>
      <p:sp>
        <p:nvSpPr>
          <p:cNvPr id="6" name="文本框 5"/>
          <p:cNvSpPr txBox="1"/>
          <p:nvPr/>
        </p:nvSpPr>
        <p:spPr>
          <a:xfrm>
            <a:off x="879475" y="217170"/>
            <a:ext cx="4163695" cy="36893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lvl="0" algn="l"/>
            <a:r>
              <a:rPr lang="en-US" sz="2400" b="1" dirty="0">
                <a:solidFill>
                  <a:schemeClr val="bg1">
                    <a:lumMod val="65000"/>
                  </a:schemeClr>
                </a:solidFill>
                <a:latin typeface="Arial" panose="020B0604020202020204" pitchFamily="34" charset="0"/>
                <a:ea typeface="微软雅黑" panose="020B0503020204020204" pitchFamily="34" charset="-122"/>
                <a:cs typeface="+mn-ea"/>
                <a:sym typeface="+mn-ea"/>
              </a:rPr>
              <a:t>results:active management</a:t>
            </a:r>
            <a:endParaRPr lang="en-US" sz="2400" b="1" dirty="0">
              <a:solidFill>
                <a:schemeClr val="bg1">
                  <a:lumMod val="65000"/>
                </a:schemeClr>
              </a:solidFill>
              <a:latin typeface="Arial" panose="020B0604020202020204" pitchFamily="34" charset="0"/>
              <a:ea typeface="微软雅黑" panose="020B0503020204020204" pitchFamily="34" charset="-122"/>
              <a:cs typeface="+mn-ea"/>
              <a:sym typeface="+mn-ea"/>
            </a:endParaRPr>
          </a:p>
        </p:txBody>
      </p:sp>
      <p:sp>
        <p:nvSpPr>
          <p:cNvPr id="3" name="圆角矩形 2"/>
          <p:cNvSpPr/>
          <p:nvPr/>
        </p:nvSpPr>
        <p:spPr>
          <a:xfrm>
            <a:off x="4556760" y="6352540"/>
            <a:ext cx="1080135" cy="360045"/>
          </a:xfrm>
          <a:prstGeom prst="roundRect">
            <a:avLst/>
          </a:prstGeom>
          <a:noFill/>
          <a:ln>
            <a:solidFill>
              <a:srgbClr val="EF4232"/>
            </a:solidFill>
          </a:ln>
          <a:extLst>
            <a:ext uri="{909E8E84-426E-40DD-AFC4-6F175D3DCCD1}">
              <a14:hiddenFill xmlns:a14="http://schemas.microsoft.com/office/drawing/2010/main">
                <a:solidFill>
                  <a:srgbClr val="D9D9D9">
                    <a:alpha val="50196"/>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圆角矩形 3"/>
          <p:cNvSpPr/>
          <p:nvPr/>
        </p:nvSpPr>
        <p:spPr>
          <a:xfrm>
            <a:off x="2756535" y="3976370"/>
            <a:ext cx="7200900" cy="647700"/>
          </a:xfrm>
          <a:prstGeom prst="roundRect">
            <a:avLst/>
          </a:prstGeom>
          <a:noFill/>
          <a:ln>
            <a:solidFill>
              <a:srgbClr val="EF4232"/>
            </a:solidFill>
          </a:ln>
          <a:extLst>
            <a:ext uri="{909E8E84-426E-40DD-AFC4-6F175D3DCCD1}">
              <a14:hiddenFill xmlns:a14="http://schemas.microsoft.com/office/drawing/2010/main">
                <a:solidFill>
                  <a:srgbClr val="D9D9D9">
                    <a:alpha val="50196"/>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圆角矩形 6"/>
          <p:cNvSpPr/>
          <p:nvPr/>
        </p:nvSpPr>
        <p:spPr>
          <a:xfrm>
            <a:off x="2684780" y="4696460"/>
            <a:ext cx="7344410" cy="647700"/>
          </a:xfrm>
          <a:prstGeom prst="roundRect">
            <a:avLst/>
          </a:prstGeom>
          <a:noFill/>
          <a:ln>
            <a:solidFill>
              <a:srgbClr val="EF4232"/>
            </a:solidFill>
          </a:ln>
          <a:extLst>
            <a:ext uri="{909E8E84-426E-40DD-AFC4-6F175D3DCCD1}">
              <a14:hiddenFill xmlns:a14="http://schemas.microsoft.com/office/drawing/2010/main">
                <a:solidFill>
                  <a:srgbClr val="D9D9D9">
                    <a:alpha val="50196"/>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圆角矩形 7"/>
          <p:cNvSpPr/>
          <p:nvPr/>
        </p:nvSpPr>
        <p:spPr>
          <a:xfrm>
            <a:off x="2313940" y="2119630"/>
            <a:ext cx="5178425" cy="191770"/>
          </a:xfrm>
          <a:prstGeom prst="roundRect">
            <a:avLst/>
          </a:prstGeom>
          <a:noFill/>
          <a:ln>
            <a:solidFill>
              <a:srgbClr val="EF4232"/>
            </a:solidFill>
          </a:ln>
          <a:extLst>
            <a:ext uri="{909E8E84-426E-40DD-AFC4-6F175D3DCCD1}">
              <a14:hiddenFill xmlns:a14="http://schemas.microsoft.com/office/drawing/2010/main">
                <a:solidFill>
                  <a:srgbClr val="D9D9D9">
                    <a:alpha val="50196"/>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圆角矩形 8"/>
          <p:cNvSpPr/>
          <p:nvPr/>
        </p:nvSpPr>
        <p:spPr>
          <a:xfrm>
            <a:off x="2507615" y="2452370"/>
            <a:ext cx="6963410" cy="600075"/>
          </a:xfrm>
          <a:prstGeom prst="roundRect">
            <a:avLst/>
          </a:prstGeom>
          <a:noFill/>
          <a:ln>
            <a:solidFill>
              <a:srgbClr val="EF4232"/>
            </a:solidFill>
          </a:ln>
          <a:extLst>
            <a:ext uri="{909E8E84-426E-40DD-AFC4-6F175D3DCCD1}">
              <a14:hiddenFill xmlns:a14="http://schemas.microsoft.com/office/drawing/2010/main">
                <a:solidFill>
                  <a:srgbClr val="D9D9D9">
                    <a:alpha val="50196"/>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2" name="任意多边形 31"/>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文本框 1"/>
          <p:cNvSpPr txBox="1"/>
          <p:nvPr/>
        </p:nvSpPr>
        <p:spPr>
          <a:xfrm>
            <a:off x="879475" y="890905"/>
            <a:ext cx="4575175" cy="368300"/>
          </a:xfrm>
          <a:prstGeom prst="rect">
            <a:avLst/>
          </a:prstGeom>
          <a:noFill/>
        </p:spPr>
        <p:txBody>
          <a:bodyPr wrap="square" rtlCol="0">
            <a:spAutoFit/>
          </a:bodyPr>
          <a:p>
            <a:r>
              <a:rPr lang="en-US" altLang="zh-CN" b="1"/>
              <a:t>3. active management over time</a:t>
            </a:r>
            <a:endParaRPr lang="en-US" altLang="zh-CN" b="1"/>
          </a:p>
        </p:txBody>
      </p:sp>
      <p:pic>
        <p:nvPicPr>
          <p:cNvPr id="4" name="图片 3"/>
          <p:cNvPicPr>
            <a:picLocks noChangeAspect="1"/>
          </p:cNvPicPr>
          <p:nvPr/>
        </p:nvPicPr>
        <p:blipFill>
          <a:blip r:embed="rId3"/>
          <a:stretch>
            <a:fillRect/>
          </a:stretch>
        </p:blipFill>
        <p:spPr>
          <a:xfrm>
            <a:off x="-439420" y="1453515"/>
            <a:ext cx="8774430" cy="5248275"/>
          </a:xfrm>
          <a:prstGeom prst="rect">
            <a:avLst/>
          </a:prstGeom>
        </p:spPr>
      </p:pic>
      <p:sp>
        <p:nvSpPr>
          <p:cNvPr id="8" name="文本框 7"/>
          <p:cNvSpPr txBox="1"/>
          <p:nvPr/>
        </p:nvSpPr>
        <p:spPr>
          <a:xfrm>
            <a:off x="879475" y="217170"/>
            <a:ext cx="4163695" cy="36893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lvl="0" algn="l"/>
            <a:r>
              <a:rPr lang="en-US" sz="2400" b="1" dirty="0">
                <a:solidFill>
                  <a:schemeClr val="bg1">
                    <a:lumMod val="65000"/>
                  </a:schemeClr>
                </a:solidFill>
                <a:latin typeface="Arial" panose="020B0604020202020204" pitchFamily="34" charset="0"/>
                <a:ea typeface="微软雅黑" panose="020B0503020204020204" pitchFamily="34" charset="-122"/>
                <a:cs typeface="+mn-ea"/>
                <a:sym typeface="+mn-ea"/>
              </a:rPr>
              <a:t>results:active management</a:t>
            </a:r>
            <a:endParaRPr lang="en-US" sz="2400" b="1" dirty="0">
              <a:solidFill>
                <a:schemeClr val="bg1">
                  <a:lumMod val="65000"/>
                </a:schemeClr>
              </a:solidFill>
              <a:latin typeface="Arial" panose="020B0604020202020204" pitchFamily="34" charset="0"/>
              <a:ea typeface="微软雅黑" panose="020B0503020204020204" pitchFamily="34" charset="-122"/>
              <a:cs typeface="+mn-ea"/>
              <a:sym typeface="+mn-ea"/>
            </a:endParaRPr>
          </a:p>
        </p:txBody>
      </p:sp>
      <p:sp>
        <p:nvSpPr>
          <p:cNvPr id="3" name="文本框 2"/>
          <p:cNvSpPr txBox="1"/>
          <p:nvPr/>
        </p:nvSpPr>
        <p:spPr>
          <a:xfrm>
            <a:off x="7343775" y="2678430"/>
            <a:ext cx="5045710" cy="1630045"/>
          </a:xfrm>
          <a:prstGeom prst="rect">
            <a:avLst/>
          </a:prstGeom>
          <a:noFill/>
        </p:spPr>
        <p:txBody>
          <a:bodyPr wrap="square" rtlCol="0">
            <a:spAutoFit/>
          </a:bodyPr>
          <a:p>
            <a:r>
              <a:rPr lang="zh-CN" altLang="en-US" sz="2000"/>
              <a:t>a clear time trend toward lower Active Share</a:t>
            </a:r>
            <a:r>
              <a:rPr lang="en-US" altLang="zh-CN" sz="2000"/>
              <a:t>:</a:t>
            </a:r>
            <a:endParaRPr lang="en-US" altLang="zh-CN" sz="2000"/>
          </a:p>
          <a:p>
            <a:r>
              <a:rPr lang="zh-CN" altLang="en-US" sz="2000"/>
              <a:t>fund assets with Active Share greater than 80%</a:t>
            </a:r>
            <a:r>
              <a:rPr lang="en-US" altLang="zh-CN" sz="2000"/>
              <a:t>:</a:t>
            </a:r>
            <a:r>
              <a:rPr lang="zh-CN" altLang="en-US" sz="2000"/>
              <a:t> 42.8%  </a:t>
            </a:r>
            <a:r>
              <a:rPr lang="en-US" altLang="zh-CN" sz="2000"/>
              <a:t>---</a:t>
            </a:r>
            <a:r>
              <a:rPr lang="zh-CN" altLang="en-US" sz="2000"/>
              <a:t> 23.3% </a:t>
            </a:r>
            <a:endParaRPr lang="zh-CN" altLang="en-US" sz="2000"/>
          </a:p>
          <a:p>
            <a:r>
              <a:rPr lang="zh-CN" altLang="en-US" sz="2000"/>
              <a:t>index funds </a:t>
            </a:r>
            <a:r>
              <a:rPr lang="en-US" altLang="zh-CN" sz="2000"/>
              <a:t>:</a:t>
            </a:r>
            <a:endParaRPr lang="en-US" altLang="zh-CN" sz="2000"/>
          </a:p>
          <a:p>
            <a:r>
              <a:rPr lang="en-US" altLang="zh-CN" sz="2000"/>
              <a:t>1%--15%</a:t>
            </a:r>
            <a:endParaRPr lang="en-US" altLang="zh-CN" sz="2000"/>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2" name="任意多边形 31"/>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文本框 1"/>
          <p:cNvSpPr txBox="1"/>
          <p:nvPr/>
        </p:nvSpPr>
        <p:spPr>
          <a:xfrm>
            <a:off x="879475" y="890905"/>
            <a:ext cx="4575175" cy="368300"/>
          </a:xfrm>
          <a:prstGeom prst="rect">
            <a:avLst/>
          </a:prstGeom>
          <a:noFill/>
        </p:spPr>
        <p:txBody>
          <a:bodyPr wrap="square" rtlCol="0">
            <a:spAutoFit/>
          </a:bodyPr>
          <a:p>
            <a:r>
              <a:rPr lang="en-US" altLang="zh-CN" b="1"/>
              <a:t>3. active management over time</a:t>
            </a:r>
            <a:endParaRPr lang="en-US" altLang="zh-CN" b="1"/>
          </a:p>
        </p:txBody>
      </p:sp>
      <p:pic>
        <p:nvPicPr>
          <p:cNvPr id="6" name="图片 5"/>
          <p:cNvPicPr>
            <a:picLocks noChangeAspect="1"/>
          </p:cNvPicPr>
          <p:nvPr/>
        </p:nvPicPr>
        <p:blipFill>
          <a:blip r:embed="rId3"/>
          <a:stretch>
            <a:fillRect/>
          </a:stretch>
        </p:blipFill>
        <p:spPr>
          <a:xfrm>
            <a:off x="0" y="1534160"/>
            <a:ext cx="7848600" cy="5074285"/>
          </a:xfrm>
          <a:prstGeom prst="rect">
            <a:avLst/>
          </a:prstGeom>
        </p:spPr>
      </p:pic>
      <p:sp>
        <p:nvSpPr>
          <p:cNvPr id="8" name="文本框 7"/>
          <p:cNvSpPr txBox="1"/>
          <p:nvPr/>
        </p:nvSpPr>
        <p:spPr>
          <a:xfrm>
            <a:off x="879475" y="217170"/>
            <a:ext cx="4163695" cy="36893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lvl="0" algn="l"/>
            <a:r>
              <a:rPr lang="en-US" sz="2400" b="1" dirty="0">
                <a:solidFill>
                  <a:schemeClr val="bg1">
                    <a:lumMod val="65000"/>
                  </a:schemeClr>
                </a:solidFill>
                <a:latin typeface="Arial" panose="020B0604020202020204" pitchFamily="34" charset="0"/>
                <a:ea typeface="微软雅黑" panose="020B0503020204020204" pitchFamily="34" charset="-122"/>
                <a:cs typeface="+mn-ea"/>
                <a:sym typeface="+mn-ea"/>
              </a:rPr>
              <a:t>results:active management</a:t>
            </a:r>
            <a:endParaRPr lang="en-US" sz="2400" b="1" dirty="0">
              <a:solidFill>
                <a:schemeClr val="bg1">
                  <a:lumMod val="65000"/>
                </a:schemeClr>
              </a:solidFill>
              <a:latin typeface="Arial" panose="020B0604020202020204" pitchFamily="34" charset="0"/>
              <a:ea typeface="微软雅黑" panose="020B0503020204020204" pitchFamily="34" charset="-122"/>
              <a:cs typeface="+mn-ea"/>
              <a:sym typeface="+mn-ea"/>
            </a:endParaRPr>
          </a:p>
        </p:txBody>
      </p:sp>
      <p:sp>
        <p:nvSpPr>
          <p:cNvPr id="3" name="文本框 2"/>
          <p:cNvSpPr txBox="1"/>
          <p:nvPr/>
        </p:nvSpPr>
        <p:spPr>
          <a:xfrm>
            <a:off x="6919595" y="1946910"/>
            <a:ext cx="5379720" cy="4523105"/>
          </a:xfrm>
          <a:prstGeom prst="rect">
            <a:avLst/>
          </a:prstGeom>
          <a:noFill/>
        </p:spPr>
        <p:txBody>
          <a:bodyPr wrap="square" rtlCol="0">
            <a:spAutoFit/>
          </a:bodyPr>
          <a:p>
            <a:pPr marL="285750" indent="-285750">
              <a:buFont typeface="Arial" panose="020B0604020202020204" pitchFamily="34" charset="0"/>
              <a:buChar char="•"/>
            </a:pPr>
            <a:r>
              <a:rPr lang="zh-CN" altLang="en-US"/>
              <a:t>The figure shows that about one-half of those active positions actually cancel out each other. And in the most recent years, the aggregate value has been about 30% out of a fund-level average of 55–60%. </a:t>
            </a:r>
            <a:r>
              <a:rPr lang="zh-CN" altLang="en-US" b="1"/>
              <a:t>This means that the mutual fund sector as a whole gives investors an Active Share of no more than 30%</a:t>
            </a:r>
            <a:r>
              <a:rPr lang="zh-CN" altLang="en-US"/>
              <a:t>. The remaining active bets are just noise between funds, which will not contribute to an average alpha.</a:t>
            </a:r>
            <a:endParaRPr lang="zh-CN" altLang="en-US"/>
          </a:p>
          <a:p>
            <a:pPr marL="285750" indent="-285750">
              <a:buFont typeface="Arial" panose="020B0604020202020204" pitchFamily="34" charset="0"/>
              <a:buChar char="•"/>
            </a:pPr>
            <a:endParaRPr lang="zh-CN" altLang="en-US"/>
          </a:p>
          <a:p>
            <a:pPr marL="285750" indent="-285750">
              <a:buFont typeface="Arial" panose="020B0604020202020204" pitchFamily="34" charset="0"/>
              <a:buChar char="•"/>
            </a:pPr>
            <a:r>
              <a:rPr lang="zh-CN" altLang="en-US"/>
              <a:t> </a:t>
            </a:r>
            <a:endParaRPr lang="zh-CN" altLang="en-US"/>
          </a:p>
          <a:p>
            <a:pPr marL="285750" indent="-285750">
              <a:buFont typeface="Arial" panose="020B0604020202020204" pitchFamily="34" charset="0"/>
              <a:buChar char="•"/>
            </a:pPr>
            <a:r>
              <a:rPr lang="zh-CN" altLang="en-US"/>
              <a:t>This helps us understand </a:t>
            </a:r>
            <a:r>
              <a:rPr lang="zh-CN" altLang="en-US" b="1"/>
              <a:t>why the average mutual fund underperforms net of fees</a:t>
            </a:r>
            <a:r>
              <a:rPr lang="en-US" altLang="zh-CN"/>
              <a:t>: </a:t>
            </a:r>
            <a:r>
              <a:rPr lang="zh-CN" altLang="en-US"/>
              <a:t>given their low aggregate Active Share, they would have to display considerable skill in their aggregate active bets to fully overcome their fees and expenses. </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6"/>
          <p:cNvSpPr>
            <a:spLocks noEditPoints="1"/>
          </p:cNvSpPr>
          <p:nvPr/>
        </p:nvSpPr>
        <p:spPr bwMode="auto">
          <a:xfrm>
            <a:off x="1346429" y="942031"/>
            <a:ext cx="5082946" cy="5348589"/>
          </a:xfrm>
          <a:custGeom>
            <a:avLst/>
            <a:gdLst>
              <a:gd name="T0" fmla="*/ 1840 w 2277"/>
              <a:gd name="T1" fmla="*/ 895 h 2396"/>
              <a:gd name="T2" fmla="*/ 1889 w 2277"/>
              <a:gd name="T3" fmla="*/ 956 h 2396"/>
              <a:gd name="T4" fmla="*/ 1879 w 2277"/>
              <a:gd name="T5" fmla="*/ 1033 h 2396"/>
              <a:gd name="T6" fmla="*/ 524 w 2277"/>
              <a:gd name="T7" fmla="*/ 2386 h 2396"/>
              <a:gd name="T8" fmla="*/ 438 w 2277"/>
              <a:gd name="T9" fmla="*/ 2389 h 2396"/>
              <a:gd name="T10" fmla="*/ 377 w 2277"/>
              <a:gd name="T11" fmla="*/ 2305 h 2396"/>
              <a:gd name="T12" fmla="*/ 405 w 2277"/>
              <a:gd name="T13" fmla="*/ 2225 h 2396"/>
              <a:gd name="T14" fmla="*/ 1765 w 2277"/>
              <a:gd name="T15" fmla="*/ 885 h 2396"/>
              <a:gd name="T16" fmla="*/ 2202 w 2277"/>
              <a:gd name="T17" fmla="*/ 815 h 2396"/>
              <a:gd name="T18" fmla="*/ 2265 w 2277"/>
              <a:gd name="T19" fmla="*/ 862 h 2396"/>
              <a:gd name="T20" fmla="*/ 2273 w 2277"/>
              <a:gd name="T21" fmla="*/ 937 h 2396"/>
              <a:gd name="T22" fmla="*/ 934 w 2277"/>
              <a:gd name="T23" fmla="*/ 2297 h 2396"/>
              <a:gd name="T24" fmla="*/ 852 w 2277"/>
              <a:gd name="T25" fmla="*/ 2326 h 2396"/>
              <a:gd name="T26" fmla="*/ 768 w 2277"/>
              <a:gd name="T27" fmla="*/ 2264 h 2396"/>
              <a:gd name="T28" fmla="*/ 772 w 2277"/>
              <a:gd name="T29" fmla="*/ 2178 h 2396"/>
              <a:gd name="T30" fmla="*/ 2127 w 2277"/>
              <a:gd name="T31" fmla="*/ 824 h 2396"/>
              <a:gd name="T32" fmla="*/ 1495 w 2277"/>
              <a:gd name="T33" fmla="*/ 550 h 2396"/>
              <a:gd name="T34" fmla="*/ 1566 w 2277"/>
              <a:gd name="T35" fmla="*/ 580 h 2396"/>
              <a:gd name="T36" fmla="*/ 1594 w 2277"/>
              <a:gd name="T37" fmla="*/ 651 h 2396"/>
              <a:gd name="T38" fmla="*/ 1566 w 2277"/>
              <a:gd name="T39" fmla="*/ 723 h 2396"/>
              <a:gd name="T40" fmla="*/ 199 w 2277"/>
              <a:gd name="T41" fmla="*/ 2063 h 2396"/>
              <a:gd name="T42" fmla="*/ 108 w 2277"/>
              <a:gd name="T43" fmla="*/ 2035 h 2396"/>
              <a:gd name="T44" fmla="*/ 81 w 2277"/>
              <a:gd name="T45" fmla="*/ 1944 h 2396"/>
              <a:gd name="T46" fmla="*/ 1423 w 2277"/>
              <a:gd name="T47" fmla="*/ 580 h 2396"/>
              <a:gd name="T48" fmla="*/ 1495 w 2277"/>
              <a:gd name="T49" fmla="*/ 550 h 2396"/>
              <a:gd name="T50" fmla="*/ 2078 w 2277"/>
              <a:gd name="T51" fmla="*/ 342 h 2396"/>
              <a:gd name="T52" fmla="*/ 2127 w 2277"/>
              <a:gd name="T53" fmla="*/ 405 h 2396"/>
              <a:gd name="T54" fmla="*/ 2116 w 2277"/>
              <a:gd name="T55" fmla="*/ 480 h 2396"/>
              <a:gd name="T56" fmla="*/ 761 w 2277"/>
              <a:gd name="T57" fmla="*/ 1834 h 2396"/>
              <a:gd name="T58" fmla="*/ 676 w 2277"/>
              <a:gd name="T59" fmla="*/ 1838 h 2396"/>
              <a:gd name="T60" fmla="*/ 615 w 2277"/>
              <a:gd name="T61" fmla="*/ 1754 h 2396"/>
              <a:gd name="T62" fmla="*/ 643 w 2277"/>
              <a:gd name="T63" fmla="*/ 1672 h 2396"/>
              <a:gd name="T64" fmla="*/ 2003 w 2277"/>
              <a:gd name="T65" fmla="*/ 333 h 2396"/>
              <a:gd name="T66" fmla="*/ 1704 w 2277"/>
              <a:gd name="T67" fmla="*/ 54 h 2396"/>
              <a:gd name="T68" fmla="*/ 1750 w 2277"/>
              <a:gd name="T69" fmla="*/ 80 h 2396"/>
              <a:gd name="T70" fmla="*/ 1779 w 2277"/>
              <a:gd name="T71" fmla="*/ 152 h 2396"/>
              <a:gd name="T72" fmla="*/ 1750 w 2277"/>
              <a:gd name="T73" fmla="*/ 224 h 2396"/>
              <a:gd name="T74" fmla="*/ 384 w 2277"/>
              <a:gd name="T75" fmla="*/ 1564 h 2396"/>
              <a:gd name="T76" fmla="*/ 294 w 2277"/>
              <a:gd name="T77" fmla="*/ 1536 h 2396"/>
              <a:gd name="T78" fmla="*/ 266 w 2277"/>
              <a:gd name="T79" fmla="*/ 1445 h 2396"/>
              <a:gd name="T80" fmla="*/ 1607 w 2277"/>
              <a:gd name="T81" fmla="*/ 80 h 2396"/>
              <a:gd name="T82" fmla="*/ 1678 w 2277"/>
              <a:gd name="T83" fmla="*/ 51 h 2396"/>
              <a:gd name="T84" fmla="*/ 1465 w 2277"/>
              <a:gd name="T85" fmla="*/ 12 h 2396"/>
              <a:gd name="T86" fmla="*/ 1512 w 2277"/>
              <a:gd name="T87" fmla="*/ 75 h 2396"/>
              <a:gd name="T88" fmla="*/ 1502 w 2277"/>
              <a:gd name="T89" fmla="*/ 150 h 2396"/>
              <a:gd name="T90" fmla="*/ 147 w 2277"/>
              <a:gd name="T91" fmla="*/ 1504 h 2396"/>
              <a:gd name="T92" fmla="*/ 63 w 2277"/>
              <a:gd name="T93" fmla="*/ 1508 h 2396"/>
              <a:gd name="T94" fmla="*/ 0 w 2277"/>
              <a:gd name="T95" fmla="*/ 1424 h 2396"/>
              <a:gd name="T96" fmla="*/ 28 w 2277"/>
              <a:gd name="T97" fmla="*/ 1342 h 2396"/>
              <a:gd name="T98" fmla="*/ 1388 w 2277"/>
              <a:gd name="T99" fmla="*/ 4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77" h="2396">
                <a:moveTo>
                  <a:pt x="1792" y="881"/>
                </a:moveTo>
                <a:lnTo>
                  <a:pt x="1816" y="885"/>
                </a:lnTo>
                <a:lnTo>
                  <a:pt x="1840" y="895"/>
                </a:lnTo>
                <a:lnTo>
                  <a:pt x="1863" y="911"/>
                </a:lnTo>
                <a:lnTo>
                  <a:pt x="1879" y="934"/>
                </a:lnTo>
                <a:lnTo>
                  <a:pt x="1889" y="956"/>
                </a:lnTo>
                <a:lnTo>
                  <a:pt x="1893" y="983"/>
                </a:lnTo>
                <a:lnTo>
                  <a:pt x="1889" y="1009"/>
                </a:lnTo>
                <a:lnTo>
                  <a:pt x="1879" y="1033"/>
                </a:lnTo>
                <a:lnTo>
                  <a:pt x="1863" y="1054"/>
                </a:lnTo>
                <a:lnTo>
                  <a:pt x="548" y="2368"/>
                </a:lnTo>
                <a:lnTo>
                  <a:pt x="524" y="2386"/>
                </a:lnTo>
                <a:lnTo>
                  <a:pt x="496" y="2394"/>
                </a:lnTo>
                <a:lnTo>
                  <a:pt x="468" y="2396"/>
                </a:lnTo>
                <a:lnTo>
                  <a:pt x="438" y="2389"/>
                </a:lnTo>
                <a:lnTo>
                  <a:pt x="405" y="2368"/>
                </a:lnTo>
                <a:lnTo>
                  <a:pt x="383" y="2333"/>
                </a:lnTo>
                <a:lnTo>
                  <a:pt x="377" y="2305"/>
                </a:lnTo>
                <a:lnTo>
                  <a:pt x="377" y="2278"/>
                </a:lnTo>
                <a:lnTo>
                  <a:pt x="388" y="2250"/>
                </a:lnTo>
                <a:lnTo>
                  <a:pt x="405" y="2225"/>
                </a:lnTo>
                <a:lnTo>
                  <a:pt x="1720" y="911"/>
                </a:lnTo>
                <a:lnTo>
                  <a:pt x="1741" y="895"/>
                </a:lnTo>
                <a:lnTo>
                  <a:pt x="1765" y="885"/>
                </a:lnTo>
                <a:lnTo>
                  <a:pt x="1792" y="881"/>
                </a:lnTo>
                <a:close/>
                <a:moveTo>
                  <a:pt x="2176" y="812"/>
                </a:moveTo>
                <a:lnTo>
                  <a:pt x="2202" y="815"/>
                </a:lnTo>
                <a:lnTo>
                  <a:pt x="2226" y="824"/>
                </a:lnTo>
                <a:lnTo>
                  <a:pt x="2247" y="841"/>
                </a:lnTo>
                <a:lnTo>
                  <a:pt x="2265" y="862"/>
                </a:lnTo>
                <a:lnTo>
                  <a:pt x="2273" y="887"/>
                </a:lnTo>
                <a:lnTo>
                  <a:pt x="2277" y="913"/>
                </a:lnTo>
                <a:lnTo>
                  <a:pt x="2273" y="937"/>
                </a:lnTo>
                <a:lnTo>
                  <a:pt x="2265" y="962"/>
                </a:lnTo>
                <a:lnTo>
                  <a:pt x="2247" y="984"/>
                </a:lnTo>
                <a:lnTo>
                  <a:pt x="934" y="2297"/>
                </a:lnTo>
                <a:lnTo>
                  <a:pt x="910" y="2316"/>
                </a:lnTo>
                <a:lnTo>
                  <a:pt x="882" y="2325"/>
                </a:lnTo>
                <a:lnTo>
                  <a:pt x="852" y="2326"/>
                </a:lnTo>
                <a:lnTo>
                  <a:pt x="824" y="2319"/>
                </a:lnTo>
                <a:lnTo>
                  <a:pt x="791" y="2297"/>
                </a:lnTo>
                <a:lnTo>
                  <a:pt x="768" y="2264"/>
                </a:lnTo>
                <a:lnTo>
                  <a:pt x="761" y="2236"/>
                </a:lnTo>
                <a:lnTo>
                  <a:pt x="763" y="2206"/>
                </a:lnTo>
                <a:lnTo>
                  <a:pt x="772" y="2178"/>
                </a:lnTo>
                <a:lnTo>
                  <a:pt x="791" y="2154"/>
                </a:lnTo>
                <a:lnTo>
                  <a:pt x="2104" y="841"/>
                </a:lnTo>
                <a:lnTo>
                  <a:pt x="2127" y="824"/>
                </a:lnTo>
                <a:lnTo>
                  <a:pt x="2151" y="815"/>
                </a:lnTo>
                <a:lnTo>
                  <a:pt x="2176" y="812"/>
                </a:lnTo>
                <a:close/>
                <a:moveTo>
                  <a:pt x="1495" y="550"/>
                </a:moveTo>
                <a:lnTo>
                  <a:pt x="1519" y="553"/>
                </a:lnTo>
                <a:lnTo>
                  <a:pt x="1544" y="562"/>
                </a:lnTo>
                <a:lnTo>
                  <a:pt x="1566" y="580"/>
                </a:lnTo>
                <a:lnTo>
                  <a:pt x="1582" y="600"/>
                </a:lnTo>
                <a:lnTo>
                  <a:pt x="1593" y="625"/>
                </a:lnTo>
                <a:lnTo>
                  <a:pt x="1594" y="651"/>
                </a:lnTo>
                <a:lnTo>
                  <a:pt x="1593" y="676"/>
                </a:lnTo>
                <a:lnTo>
                  <a:pt x="1582" y="700"/>
                </a:lnTo>
                <a:lnTo>
                  <a:pt x="1566" y="723"/>
                </a:lnTo>
                <a:lnTo>
                  <a:pt x="252" y="2035"/>
                </a:lnTo>
                <a:lnTo>
                  <a:pt x="227" y="2052"/>
                </a:lnTo>
                <a:lnTo>
                  <a:pt x="199" y="2063"/>
                </a:lnTo>
                <a:lnTo>
                  <a:pt x="171" y="2065"/>
                </a:lnTo>
                <a:lnTo>
                  <a:pt x="142" y="2058"/>
                </a:lnTo>
                <a:lnTo>
                  <a:pt x="108" y="2035"/>
                </a:lnTo>
                <a:lnTo>
                  <a:pt x="86" y="2002"/>
                </a:lnTo>
                <a:lnTo>
                  <a:pt x="79" y="1974"/>
                </a:lnTo>
                <a:lnTo>
                  <a:pt x="81" y="1944"/>
                </a:lnTo>
                <a:lnTo>
                  <a:pt x="91" y="1916"/>
                </a:lnTo>
                <a:lnTo>
                  <a:pt x="108" y="1892"/>
                </a:lnTo>
                <a:lnTo>
                  <a:pt x="1423" y="580"/>
                </a:lnTo>
                <a:lnTo>
                  <a:pt x="1444" y="562"/>
                </a:lnTo>
                <a:lnTo>
                  <a:pt x="1469" y="553"/>
                </a:lnTo>
                <a:lnTo>
                  <a:pt x="1495" y="550"/>
                </a:lnTo>
                <a:close/>
                <a:moveTo>
                  <a:pt x="2029" y="330"/>
                </a:moveTo>
                <a:lnTo>
                  <a:pt x="2054" y="333"/>
                </a:lnTo>
                <a:lnTo>
                  <a:pt x="2078" y="342"/>
                </a:lnTo>
                <a:lnTo>
                  <a:pt x="2101" y="360"/>
                </a:lnTo>
                <a:lnTo>
                  <a:pt x="2116" y="381"/>
                </a:lnTo>
                <a:lnTo>
                  <a:pt x="2127" y="405"/>
                </a:lnTo>
                <a:lnTo>
                  <a:pt x="2130" y="431"/>
                </a:lnTo>
                <a:lnTo>
                  <a:pt x="2127" y="457"/>
                </a:lnTo>
                <a:lnTo>
                  <a:pt x="2116" y="480"/>
                </a:lnTo>
                <a:lnTo>
                  <a:pt x="2101" y="503"/>
                </a:lnTo>
                <a:lnTo>
                  <a:pt x="786" y="1815"/>
                </a:lnTo>
                <a:lnTo>
                  <a:pt x="761" y="1834"/>
                </a:lnTo>
                <a:lnTo>
                  <a:pt x="734" y="1843"/>
                </a:lnTo>
                <a:lnTo>
                  <a:pt x="706" y="1845"/>
                </a:lnTo>
                <a:lnTo>
                  <a:pt x="676" y="1838"/>
                </a:lnTo>
                <a:lnTo>
                  <a:pt x="643" y="1815"/>
                </a:lnTo>
                <a:lnTo>
                  <a:pt x="620" y="1782"/>
                </a:lnTo>
                <a:lnTo>
                  <a:pt x="615" y="1754"/>
                </a:lnTo>
                <a:lnTo>
                  <a:pt x="615" y="1724"/>
                </a:lnTo>
                <a:lnTo>
                  <a:pt x="625" y="1696"/>
                </a:lnTo>
                <a:lnTo>
                  <a:pt x="643" y="1672"/>
                </a:lnTo>
                <a:lnTo>
                  <a:pt x="1957" y="360"/>
                </a:lnTo>
                <a:lnTo>
                  <a:pt x="1978" y="342"/>
                </a:lnTo>
                <a:lnTo>
                  <a:pt x="2003" y="333"/>
                </a:lnTo>
                <a:lnTo>
                  <a:pt x="2029" y="330"/>
                </a:lnTo>
                <a:close/>
                <a:moveTo>
                  <a:pt x="1678" y="51"/>
                </a:moveTo>
                <a:lnTo>
                  <a:pt x="1704" y="54"/>
                </a:lnTo>
                <a:lnTo>
                  <a:pt x="1729" y="63"/>
                </a:lnTo>
                <a:lnTo>
                  <a:pt x="1750" y="80"/>
                </a:lnTo>
                <a:lnTo>
                  <a:pt x="1750" y="80"/>
                </a:lnTo>
                <a:lnTo>
                  <a:pt x="1767" y="101"/>
                </a:lnTo>
                <a:lnTo>
                  <a:pt x="1776" y="126"/>
                </a:lnTo>
                <a:lnTo>
                  <a:pt x="1779" y="152"/>
                </a:lnTo>
                <a:lnTo>
                  <a:pt x="1776" y="178"/>
                </a:lnTo>
                <a:lnTo>
                  <a:pt x="1767" y="201"/>
                </a:lnTo>
                <a:lnTo>
                  <a:pt x="1750" y="224"/>
                </a:lnTo>
                <a:lnTo>
                  <a:pt x="437" y="1536"/>
                </a:lnTo>
                <a:lnTo>
                  <a:pt x="412" y="1555"/>
                </a:lnTo>
                <a:lnTo>
                  <a:pt x="384" y="1564"/>
                </a:lnTo>
                <a:lnTo>
                  <a:pt x="355" y="1566"/>
                </a:lnTo>
                <a:lnTo>
                  <a:pt x="327" y="1559"/>
                </a:lnTo>
                <a:lnTo>
                  <a:pt x="294" y="1536"/>
                </a:lnTo>
                <a:lnTo>
                  <a:pt x="271" y="1503"/>
                </a:lnTo>
                <a:lnTo>
                  <a:pt x="264" y="1475"/>
                </a:lnTo>
                <a:lnTo>
                  <a:pt x="266" y="1445"/>
                </a:lnTo>
                <a:lnTo>
                  <a:pt x="274" y="1417"/>
                </a:lnTo>
                <a:lnTo>
                  <a:pt x="294" y="1393"/>
                </a:lnTo>
                <a:lnTo>
                  <a:pt x="1607" y="80"/>
                </a:lnTo>
                <a:lnTo>
                  <a:pt x="1629" y="63"/>
                </a:lnTo>
                <a:lnTo>
                  <a:pt x="1652" y="54"/>
                </a:lnTo>
                <a:lnTo>
                  <a:pt x="1678" y="51"/>
                </a:lnTo>
                <a:close/>
                <a:moveTo>
                  <a:pt x="1414" y="0"/>
                </a:moveTo>
                <a:lnTo>
                  <a:pt x="1441" y="4"/>
                </a:lnTo>
                <a:lnTo>
                  <a:pt x="1465" y="12"/>
                </a:lnTo>
                <a:lnTo>
                  <a:pt x="1486" y="30"/>
                </a:lnTo>
                <a:lnTo>
                  <a:pt x="1502" y="51"/>
                </a:lnTo>
                <a:lnTo>
                  <a:pt x="1512" y="75"/>
                </a:lnTo>
                <a:lnTo>
                  <a:pt x="1516" y="101"/>
                </a:lnTo>
                <a:lnTo>
                  <a:pt x="1512" y="128"/>
                </a:lnTo>
                <a:lnTo>
                  <a:pt x="1502" y="150"/>
                </a:lnTo>
                <a:lnTo>
                  <a:pt x="1486" y="173"/>
                </a:lnTo>
                <a:lnTo>
                  <a:pt x="171" y="1485"/>
                </a:lnTo>
                <a:lnTo>
                  <a:pt x="147" y="1504"/>
                </a:lnTo>
                <a:lnTo>
                  <a:pt x="121" y="1513"/>
                </a:lnTo>
                <a:lnTo>
                  <a:pt x="91" y="1515"/>
                </a:lnTo>
                <a:lnTo>
                  <a:pt x="63" y="1508"/>
                </a:lnTo>
                <a:lnTo>
                  <a:pt x="28" y="1485"/>
                </a:lnTo>
                <a:lnTo>
                  <a:pt x="7" y="1452"/>
                </a:lnTo>
                <a:lnTo>
                  <a:pt x="0" y="1424"/>
                </a:lnTo>
                <a:lnTo>
                  <a:pt x="2" y="1395"/>
                </a:lnTo>
                <a:lnTo>
                  <a:pt x="11" y="1367"/>
                </a:lnTo>
                <a:lnTo>
                  <a:pt x="28" y="1342"/>
                </a:lnTo>
                <a:lnTo>
                  <a:pt x="1343" y="30"/>
                </a:lnTo>
                <a:lnTo>
                  <a:pt x="1364" y="12"/>
                </a:lnTo>
                <a:lnTo>
                  <a:pt x="1388" y="4"/>
                </a:lnTo>
                <a:lnTo>
                  <a:pt x="1414" y="0"/>
                </a:lnTo>
                <a:close/>
              </a:path>
            </a:pathLst>
          </a:custGeom>
          <a:blipFill dpi="0" rotWithShape="1">
            <a:blip r:embed="rId1" cstate="screen">
              <a:grayscl/>
              <a:extLst>
                <a:ext uri="{BEBA8EAE-BF5A-486C-A8C5-ECC9F3942E4B}">
                  <a14:imgProps xmlns:a14="http://schemas.microsoft.com/office/drawing/2010/main">
                    <a14:imgLayer r:embed="rId2">
                      <a14:imgEffect>
                        <a14:brightnessContrast bright="20000" contrast="20000"/>
                      </a14:imgEffect>
                    </a14:imgLayer>
                  </a14:imgProps>
                </a:ext>
              </a:extLst>
            </a:blip>
            <a:srcRect/>
            <a:stretch>
              <a:fillRect/>
            </a:stretch>
          </a:blipFill>
          <a:ln w="0">
            <a:noFill/>
            <a:prstDash val="solid"/>
            <a:round/>
          </a:ln>
        </p:spPr>
        <p:txBody>
          <a:bodyPr vert="horz" wrap="square" lIns="128580" tIns="64290" rIns="128580" bIns="64290" numCol="1" anchor="t" anchorCtr="0" compatLnSpc="1"/>
          <a:lstStyle/>
          <a:p>
            <a:endParaRPr lang="zh-CN" altLang="en-US"/>
          </a:p>
        </p:txBody>
      </p:sp>
      <p:sp>
        <p:nvSpPr>
          <p:cNvPr id="13" name="TextBox 48"/>
          <p:cNvSpPr txBox="1"/>
          <p:nvPr/>
        </p:nvSpPr>
        <p:spPr>
          <a:xfrm>
            <a:off x="6429375" y="3757930"/>
            <a:ext cx="5995670" cy="1107440"/>
          </a:xfrm>
          <a:prstGeom prst="rect">
            <a:avLst/>
          </a:prstGeom>
          <a:noFill/>
        </p:spPr>
        <p:txBody>
          <a:bodyPr wrap="square" lIns="0" tIns="0" rIns="0" bIns="0" rtlCol="0">
            <a:spAutoFit/>
          </a:bodyPr>
          <a:lstStyle/>
          <a:p>
            <a:r>
              <a:rPr lang="en-US" altLang="zh-CN" sz="3600" b="1">
                <a:latin typeface="Arial" panose="020B0604020202020204" pitchFamily="34" charset="0"/>
                <a:ea typeface="楷体" panose="02010609060101010101" charset="-122"/>
                <a:cs typeface="Arial" panose="020B0604020202020204" pitchFamily="34" charset="0"/>
                <a:sym typeface="+mn-ea"/>
              </a:rPr>
              <a:t>results:fund performance</a:t>
            </a:r>
            <a:endParaRPr lang="en-US" altLang="zh-CN" sz="3600" b="1">
              <a:solidFill>
                <a:schemeClr val="tx1"/>
              </a:solidFill>
              <a:latin typeface="Arial" panose="020B0604020202020204" pitchFamily="34" charset="0"/>
              <a:ea typeface="楷体" panose="02010609060101010101" charset="-122"/>
              <a:cs typeface="Arial" panose="020B0604020202020204" pitchFamily="34" charset="0"/>
            </a:endParaRPr>
          </a:p>
          <a:p>
            <a:endParaRPr lang="en-US" altLang="zh-CN" sz="3600" b="1" dirty="0">
              <a:solidFill>
                <a:schemeClr val="tx1"/>
              </a:solidFill>
              <a:latin typeface="Arial" panose="020B0604020202020204" pitchFamily="34" charset="0"/>
              <a:ea typeface="楷体" panose="02010609060101010101" charset="-122"/>
              <a:cs typeface="Arial" panose="020B0604020202020204" pitchFamily="34" charset="0"/>
              <a:sym typeface="+mn-lt"/>
            </a:endParaRPr>
          </a:p>
        </p:txBody>
      </p:sp>
      <p:sp>
        <p:nvSpPr>
          <p:cNvPr id="15" name="矩形 259"/>
          <p:cNvSpPr>
            <a:spLocks noChangeArrowheads="1"/>
          </p:cNvSpPr>
          <p:nvPr/>
        </p:nvSpPr>
        <p:spPr bwMode="auto">
          <a:xfrm>
            <a:off x="2789681" y="2508330"/>
            <a:ext cx="2196442"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3800" cap="all" spc="300" dirty="0" smtClean="0">
                <a:solidFill>
                  <a:schemeClr val="bg1"/>
                </a:solidFill>
                <a:effectLst>
                  <a:outerShdw blurRad="38100" dist="38100" dir="2700000" algn="tl">
                    <a:srgbClr val="000000">
                      <a:alpha val="43137"/>
                    </a:srgbClr>
                  </a:outerShdw>
                </a:effectLst>
                <a:latin typeface="Impact" panose="020B0806030902050204" pitchFamily="34" charset="0"/>
                <a:cs typeface="Arial" panose="020B0604020202020204" pitchFamily="34" charset="0"/>
              </a:rPr>
              <a:t>04</a:t>
            </a:r>
            <a:endParaRPr lang="zh-CN" altLang="en-US" sz="13800" cap="all" spc="300" dirty="0">
              <a:solidFill>
                <a:schemeClr val="bg1"/>
              </a:solidFill>
              <a:effectLst>
                <a:outerShdw blurRad="38100" dist="38100" dir="2700000" algn="tl">
                  <a:srgbClr val="000000">
                    <a:alpha val="43137"/>
                  </a:srgbClr>
                </a:outerShdw>
              </a:effectLst>
              <a:latin typeface="Impact" panose="020B0806030902050204" pitchFamily="34" charset="0"/>
              <a:cs typeface="Arial" panose="020B0604020202020204" pitchFamily="34" charset="0"/>
            </a:endParaRPr>
          </a:p>
        </p:txBody>
      </p:sp>
    </p:spTree>
  </p:cSld>
  <p:clrMapOvr>
    <a:masterClrMapping/>
  </p:clrMapOvr>
  <p:transition spd="slow" advTm="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2" name="任意多边形 31"/>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6"/>
          <p:cNvSpPr txBox="1"/>
          <p:nvPr/>
        </p:nvSpPr>
        <p:spPr>
          <a:xfrm>
            <a:off x="879475" y="217170"/>
            <a:ext cx="4163695" cy="36893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lvl="0" algn="l"/>
            <a:r>
              <a:rPr lang="en-US" sz="2400" b="1" dirty="0">
                <a:solidFill>
                  <a:schemeClr val="bg1">
                    <a:lumMod val="65000"/>
                  </a:schemeClr>
                </a:solidFill>
                <a:latin typeface="Arial" panose="020B0604020202020204" pitchFamily="34" charset="0"/>
                <a:ea typeface="微软雅黑" panose="020B0503020204020204" pitchFamily="34" charset="-122"/>
                <a:cs typeface="+mn-ea"/>
                <a:sym typeface="+mn-ea"/>
              </a:rPr>
              <a:t>results:fund performance</a:t>
            </a:r>
            <a:endParaRPr lang="en-US" sz="2400" b="1" dirty="0">
              <a:solidFill>
                <a:schemeClr val="bg1">
                  <a:lumMod val="65000"/>
                </a:schemeClr>
              </a:solidFill>
              <a:latin typeface="Arial" panose="020B0604020202020204" pitchFamily="34" charset="0"/>
              <a:ea typeface="微软雅黑" panose="020B0503020204020204" pitchFamily="34" charset="-122"/>
              <a:cs typeface="+mn-ea"/>
              <a:sym typeface="+mn-ea"/>
            </a:endParaRPr>
          </a:p>
        </p:txBody>
      </p:sp>
      <p:sp>
        <p:nvSpPr>
          <p:cNvPr id="4" name="文本框 3"/>
          <p:cNvSpPr txBox="1"/>
          <p:nvPr/>
        </p:nvSpPr>
        <p:spPr>
          <a:xfrm>
            <a:off x="879475" y="1391920"/>
            <a:ext cx="10958195" cy="5015865"/>
          </a:xfrm>
          <a:prstGeom prst="rect">
            <a:avLst/>
          </a:prstGeom>
          <a:noFill/>
        </p:spPr>
        <p:txBody>
          <a:bodyPr wrap="square" rtlCol="0">
            <a:spAutoFit/>
          </a:bodyPr>
          <a:p>
            <a:r>
              <a:rPr lang="en-US" altLang="zh-CN" sz="2000" b="1">
                <a:solidFill>
                  <a:srgbClr val="FF0000"/>
                </a:solidFill>
              </a:rPr>
              <a:t>why focus on the benchmark-adjusted performance measures?</a:t>
            </a:r>
            <a:endParaRPr lang="en-US" altLang="zh-CN" sz="2000" b="1">
              <a:solidFill>
                <a:srgbClr val="FF0000"/>
              </a:solidFill>
            </a:endParaRPr>
          </a:p>
          <a:p>
            <a:endParaRPr lang="en-US" altLang="zh-CN" sz="2000" b="1">
              <a:solidFill>
                <a:srgbClr val="FF0000"/>
              </a:solidFill>
            </a:endParaRPr>
          </a:p>
          <a:p>
            <a:r>
              <a:rPr lang="en-US" altLang="zh-CN" sz="2000" b="1">
                <a:solidFill>
                  <a:schemeClr val="tx1"/>
                </a:solidFill>
              </a:rPr>
              <a:t>Example: individual indexes such as the S&amp;P 500 have economically and statistically significant annual four-factor alphas of 1.08% (t = 2.72) . Yet it would be inappropriate to attribute the 1.08% alpha to the “skill” of a purely mechanical S&amp;P 500 index fund.</a:t>
            </a:r>
            <a:r>
              <a:rPr lang="en-US" altLang="zh-CN" sz="2000" b="1">
                <a:solidFill>
                  <a:srgbClr val="FF0000"/>
                </a:solidFill>
              </a:rPr>
              <a:t>Adjusting fund returns for the benchmark index return effectively recalibrates the alpha of the benchmark to zero. </a:t>
            </a:r>
            <a:r>
              <a:rPr lang="en-US" altLang="zh-CN" sz="2000" b="1">
                <a:solidFill>
                  <a:schemeClr val="tx1"/>
                </a:solidFill>
              </a:rPr>
              <a:t>This seems reasonable, as a passive benchmark index such as the S&amp;P 500 should almost by definition have a zero alpha.</a:t>
            </a:r>
            <a:endParaRPr lang="en-US" altLang="zh-CN" sz="2000" b="1">
              <a:solidFill>
                <a:schemeClr val="tx1"/>
              </a:solidFill>
            </a:endParaRPr>
          </a:p>
          <a:p>
            <a:endParaRPr lang="en-US" altLang="zh-CN" sz="2000" b="1">
              <a:solidFill>
                <a:srgbClr val="FF0000"/>
              </a:solidFill>
            </a:endParaRPr>
          </a:p>
          <a:p>
            <a:r>
              <a:rPr lang="en-US" altLang="zh-CN" sz="2000" b="1">
                <a:solidFill>
                  <a:schemeClr val="tx1"/>
                </a:solidFill>
              </a:rPr>
              <a:t>1.mutual funds are legally required to declare a benchmark index, and the purpose of an active manager is to beat that benchmark.</a:t>
            </a:r>
            <a:endParaRPr lang="en-US" altLang="zh-CN" sz="2000" b="1">
              <a:solidFill>
                <a:schemeClr val="tx1"/>
              </a:solidFill>
            </a:endParaRPr>
          </a:p>
          <a:p>
            <a:r>
              <a:rPr lang="en-US" altLang="zh-CN" sz="2000" b="1">
                <a:solidFill>
                  <a:schemeClr val="tx1"/>
                </a:solidFill>
              </a:rPr>
              <a:t>2.the benchmark indexes are easily tradable portfolios—there are a number of products such as ETFs, index mutual funds, and various derivative contracts that allow investors to tailor their exposure to a particular index at a low cost.</a:t>
            </a:r>
            <a:endParaRPr lang="en-US" altLang="zh-CN" sz="2000" b="1">
              <a:solidFill>
                <a:schemeClr val="tx1"/>
              </a:solidFill>
            </a:endParaRPr>
          </a:p>
          <a:p>
            <a:endParaRPr lang="en-US" altLang="zh-CN" sz="2000" b="1">
              <a:solidFill>
                <a:srgbClr val="FF0000"/>
              </a:solidFill>
            </a:endParaRPr>
          </a:p>
          <a:p>
            <a:endParaRPr lang="en-US" altLang="zh-CN" sz="2000" b="1">
              <a:solidFill>
                <a:srgbClr val="FF0000"/>
              </a:solidFill>
            </a:endParaRPr>
          </a:p>
          <a:p>
            <a:endParaRPr lang="en-US" altLang="zh-CN" sz="2000"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2" name="任意多边形 31"/>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文本框 1"/>
          <p:cNvSpPr txBox="1"/>
          <p:nvPr/>
        </p:nvSpPr>
        <p:spPr>
          <a:xfrm>
            <a:off x="673735" y="677545"/>
            <a:ext cx="4575175" cy="398780"/>
          </a:xfrm>
          <a:prstGeom prst="rect">
            <a:avLst/>
          </a:prstGeom>
          <a:noFill/>
        </p:spPr>
        <p:txBody>
          <a:bodyPr wrap="square" rtlCol="0">
            <a:spAutoFit/>
          </a:bodyPr>
          <a:p>
            <a:r>
              <a:rPr lang="en-US" altLang="zh-CN" sz="2000" b="1"/>
              <a:t>1.</a:t>
            </a:r>
            <a:r>
              <a:rPr lang="zh-CN" altLang="en-US" sz="2000" b="1"/>
              <a:t>Active Share versus tracking error</a:t>
            </a:r>
            <a:endParaRPr lang="zh-CN" altLang="en-US" sz="2000" b="1"/>
          </a:p>
        </p:txBody>
      </p:sp>
      <p:pic>
        <p:nvPicPr>
          <p:cNvPr id="8" name="图片 7"/>
          <p:cNvPicPr>
            <a:picLocks noChangeAspect="1"/>
          </p:cNvPicPr>
          <p:nvPr/>
        </p:nvPicPr>
        <p:blipFill>
          <a:blip r:embed="rId3"/>
          <a:stretch>
            <a:fillRect/>
          </a:stretch>
        </p:blipFill>
        <p:spPr>
          <a:xfrm>
            <a:off x="213360" y="1329690"/>
            <a:ext cx="7309485" cy="5649595"/>
          </a:xfrm>
          <a:prstGeom prst="rect">
            <a:avLst/>
          </a:prstGeom>
        </p:spPr>
      </p:pic>
      <p:sp>
        <p:nvSpPr>
          <p:cNvPr id="7" name="文本框 6"/>
          <p:cNvSpPr txBox="1"/>
          <p:nvPr/>
        </p:nvSpPr>
        <p:spPr>
          <a:xfrm>
            <a:off x="879475" y="217170"/>
            <a:ext cx="4163695" cy="36893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lvl="0" algn="l"/>
            <a:r>
              <a:rPr lang="en-US" sz="2400" b="1" dirty="0">
                <a:solidFill>
                  <a:schemeClr val="bg1">
                    <a:lumMod val="65000"/>
                  </a:schemeClr>
                </a:solidFill>
                <a:latin typeface="Arial" panose="020B0604020202020204" pitchFamily="34" charset="0"/>
                <a:ea typeface="微软雅黑" panose="020B0503020204020204" pitchFamily="34" charset="-122"/>
                <a:cs typeface="+mn-ea"/>
                <a:sym typeface="+mn-ea"/>
              </a:rPr>
              <a:t>results:fund performance</a:t>
            </a:r>
            <a:endParaRPr lang="en-US" sz="2400" b="1" dirty="0">
              <a:solidFill>
                <a:schemeClr val="bg1">
                  <a:lumMod val="65000"/>
                </a:schemeClr>
              </a:solidFill>
              <a:latin typeface="Arial" panose="020B0604020202020204" pitchFamily="34" charset="0"/>
              <a:ea typeface="微软雅黑" panose="020B0503020204020204" pitchFamily="34" charset="-122"/>
              <a:cs typeface="+mn-ea"/>
              <a:sym typeface="+mn-ea"/>
            </a:endParaRPr>
          </a:p>
        </p:txBody>
      </p:sp>
      <p:sp>
        <p:nvSpPr>
          <p:cNvPr id="9" name="文本框 8"/>
          <p:cNvSpPr txBox="1"/>
          <p:nvPr/>
        </p:nvSpPr>
        <p:spPr>
          <a:xfrm>
            <a:off x="7522845" y="1677035"/>
            <a:ext cx="4848860" cy="3969385"/>
          </a:xfrm>
          <a:prstGeom prst="rect">
            <a:avLst/>
          </a:prstGeom>
          <a:noFill/>
        </p:spPr>
        <p:txBody>
          <a:bodyPr wrap="square" rtlCol="0">
            <a:spAutoFit/>
          </a:bodyPr>
          <a:p>
            <a:endParaRPr lang="zh-CN" altLang="en-US"/>
          </a:p>
          <a:p>
            <a:pPr marL="285750" indent="-285750">
              <a:buFont typeface="Arial" panose="020B0604020202020204" pitchFamily="34" charset="0"/>
              <a:buChar char="•"/>
            </a:pPr>
            <a:r>
              <a:rPr lang="zh-CN" altLang="en-US"/>
              <a:t>the average fund loses to its benchmark index by 0.43% per year, and the loss increases to 1.14% under the four-factor model</a:t>
            </a:r>
            <a:r>
              <a:rPr lang="en-US" altLang="zh-CN"/>
              <a:t>;</a:t>
            </a:r>
            <a:endParaRPr lang="zh-CN" altLang="en-US"/>
          </a:p>
          <a:p>
            <a:pPr marL="285750" indent="-285750">
              <a:buFont typeface="Arial" panose="020B0604020202020204" pitchFamily="34" charset="0"/>
              <a:buChar char="•"/>
            </a:pPr>
            <a:r>
              <a:rPr lang="zh-CN" altLang="en-US" b="1"/>
              <a:t>Active Share does improve fund performance relative to the benchmark.</a:t>
            </a:r>
            <a:r>
              <a:rPr lang="zh-CN" altLang="en-US"/>
              <a:t> The difference in benchmark-adjusted return between the highest and lowest Active Share quintiles is 2.55% per year (t = 3.47), which further increases to 2.98% (t = 4.51) with the four-factor model</a:t>
            </a:r>
            <a:r>
              <a:rPr lang="en-US" altLang="zh-CN"/>
              <a:t>; </a:t>
            </a:r>
            <a:r>
              <a:rPr lang="zh-CN" altLang="en-US" b="1"/>
              <a:t>The difference in abnormal returns is positive and economically significant within all tracking error quintiles.</a:t>
            </a:r>
            <a:endParaRPr lang="zh-CN" altLang="en-US"/>
          </a:p>
          <a:p>
            <a:endParaRPr lang="en-US" altLang="zh-CN"/>
          </a:p>
        </p:txBody>
      </p:sp>
      <p:sp>
        <p:nvSpPr>
          <p:cNvPr id="3" name="圆角矩形 2"/>
          <p:cNvSpPr/>
          <p:nvPr/>
        </p:nvSpPr>
        <p:spPr>
          <a:xfrm>
            <a:off x="5395595" y="3687445"/>
            <a:ext cx="935990" cy="306705"/>
          </a:xfrm>
          <a:prstGeom prst="roundRect">
            <a:avLst/>
          </a:prstGeom>
          <a:noFill/>
          <a:ln>
            <a:solidFill>
              <a:srgbClr val="FF0000"/>
            </a:solidFill>
          </a:ln>
          <a:extLst>
            <a:ext uri="{909E8E84-426E-40DD-AFC4-6F175D3DCCD1}">
              <a14:hiddenFill xmlns:a14="http://schemas.microsoft.com/office/drawing/2010/main">
                <a:solidFill>
                  <a:srgbClr val="D9D9D9">
                    <a:alpha val="50196"/>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圆角矩形 3"/>
          <p:cNvSpPr/>
          <p:nvPr/>
        </p:nvSpPr>
        <p:spPr>
          <a:xfrm>
            <a:off x="5503545" y="6057900"/>
            <a:ext cx="720090" cy="288290"/>
          </a:xfrm>
          <a:prstGeom prst="roundRect">
            <a:avLst/>
          </a:prstGeom>
          <a:noFill/>
          <a:ln>
            <a:solidFill>
              <a:srgbClr val="FF0000"/>
            </a:solidFill>
          </a:ln>
          <a:extLst>
            <a:ext uri="{909E8E84-426E-40DD-AFC4-6F175D3DCCD1}">
              <a14:hiddenFill xmlns:a14="http://schemas.microsoft.com/office/drawing/2010/main">
                <a:solidFill>
                  <a:srgbClr val="D9D9D9">
                    <a:alpha val="50196"/>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5" name="直接箭头连接符 4"/>
          <p:cNvCxnSpPr/>
          <p:nvPr/>
        </p:nvCxnSpPr>
        <p:spPr>
          <a:xfrm flipV="1">
            <a:off x="6213475" y="1677035"/>
            <a:ext cx="10160" cy="3163570"/>
          </a:xfrm>
          <a:prstGeom prst="straightConnector1">
            <a:avLst/>
          </a:prstGeom>
          <a:ln>
            <a:solidFill>
              <a:srgbClr val="EF4232"/>
            </a:solidFill>
            <a:tailEnd type="arrow"/>
          </a:ln>
        </p:spPr>
        <p:style>
          <a:lnRef idx="1">
            <a:schemeClr val="accent1"/>
          </a:lnRef>
          <a:fillRef idx="0">
            <a:schemeClr val="accent1"/>
          </a:fillRef>
          <a:effectRef idx="0">
            <a:schemeClr val="accent1"/>
          </a:effectRef>
          <a:fontRef idx="minor">
            <a:schemeClr val="tx1"/>
          </a:fontRef>
        </p:style>
      </p:cxnSp>
      <p:sp>
        <p:nvSpPr>
          <p:cNvPr id="6" name="圆角矩形 5"/>
          <p:cNvSpPr/>
          <p:nvPr/>
        </p:nvSpPr>
        <p:spPr>
          <a:xfrm>
            <a:off x="499110" y="6346825"/>
            <a:ext cx="5976620" cy="509270"/>
          </a:xfrm>
          <a:prstGeom prst="roundRect">
            <a:avLst/>
          </a:prstGeom>
          <a:noFill/>
          <a:ln>
            <a:solidFill>
              <a:srgbClr val="FF0000"/>
            </a:solidFill>
          </a:ln>
          <a:extLst>
            <a:ext uri="{909E8E84-426E-40DD-AFC4-6F175D3DCCD1}">
              <a14:hiddenFill xmlns:a14="http://schemas.microsoft.com/office/drawing/2010/main">
                <a:solidFill>
                  <a:srgbClr val="D9D9D9">
                    <a:alpha val="50196"/>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圆角矩形 10"/>
          <p:cNvSpPr/>
          <p:nvPr/>
        </p:nvSpPr>
        <p:spPr>
          <a:xfrm>
            <a:off x="5683885" y="4047490"/>
            <a:ext cx="504190" cy="360045"/>
          </a:xfrm>
          <a:prstGeom prst="roundRect">
            <a:avLst/>
          </a:prstGeom>
          <a:noFill/>
          <a:ln>
            <a:solidFill>
              <a:schemeClr val="tx1"/>
            </a:solidFill>
          </a:ln>
          <a:extLst>
            <a:ext uri="{909E8E84-426E-40DD-AFC4-6F175D3DCCD1}">
              <a14:hiddenFill xmlns:a14="http://schemas.microsoft.com/office/drawing/2010/main">
                <a:solidFill>
                  <a:srgbClr val="D9D9D9">
                    <a:alpha val="50196"/>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圆角矩形 11"/>
          <p:cNvSpPr/>
          <p:nvPr/>
        </p:nvSpPr>
        <p:spPr>
          <a:xfrm>
            <a:off x="5683885" y="6421120"/>
            <a:ext cx="504190" cy="360045"/>
          </a:xfrm>
          <a:prstGeom prst="roundRect">
            <a:avLst/>
          </a:prstGeom>
          <a:noFill/>
          <a:ln>
            <a:solidFill>
              <a:schemeClr val="tx1"/>
            </a:solidFill>
          </a:ln>
          <a:extLst>
            <a:ext uri="{909E8E84-426E-40DD-AFC4-6F175D3DCCD1}">
              <a14:hiddenFill xmlns:a14="http://schemas.microsoft.com/office/drawing/2010/main">
                <a:solidFill>
                  <a:srgbClr val="D9D9D9">
                    <a:alpha val="50196"/>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003935" y="863600"/>
            <a:ext cx="11184890" cy="4892675"/>
          </a:xfrm>
          <a:prstGeom prst="rect">
            <a:avLst/>
          </a:prstGeom>
          <a:noFill/>
        </p:spPr>
        <p:txBody>
          <a:bodyPr wrap="square" rtlCol="0">
            <a:spAutoFit/>
          </a:bodyPr>
          <a:p>
            <a:r>
              <a:rPr lang="zh-CN" altLang="en-US" sz="2400">
                <a:latin typeface="Arial" panose="020B0604020202020204" pitchFamily="34" charset="0"/>
                <a:cs typeface="Arial" panose="020B0604020202020204" pitchFamily="34" charset="0"/>
              </a:rPr>
              <a:t> </a:t>
            </a:r>
            <a:r>
              <a:rPr lang="en-US" altLang="zh-CN" sz="2400">
                <a:latin typeface="Arial" panose="020B0604020202020204" pitchFamily="34" charset="0"/>
                <a:cs typeface="Arial" panose="020B0604020202020204" pitchFamily="34" charset="0"/>
              </a:rPr>
              <a:t>Example:</a:t>
            </a:r>
            <a:endParaRPr lang="en-US" altLang="zh-CN" sz="2400">
              <a:latin typeface="Arial" panose="020B0604020202020204" pitchFamily="34" charset="0"/>
              <a:cs typeface="Arial" panose="020B0604020202020204" pitchFamily="34" charset="0"/>
            </a:endParaRPr>
          </a:p>
          <a:p>
            <a:endParaRPr lang="zh-CN" altLang="en-US" sz="2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zh-CN" altLang="en-US" sz="2400">
                <a:latin typeface="Arial" panose="020B0604020202020204" pitchFamily="34" charset="0"/>
                <a:cs typeface="Arial" panose="020B0604020202020204" pitchFamily="34" charset="0"/>
              </a:rPr>
              <a:t>the T. Rowe Price Small Cap fund is a </a:t>
            </a:r>
            <a:r>
              <a:rPr lang="zh-CN" altLang="en-US" sz="2400">
                <a:solidFill>
                  <a:srgbClr val="FF0000"/>
                </a:solidFill>
                <a:latin typeface="Arial" panose="020B0604020202020204" pitchFamily="34" charset="0"/>
                <a:cs typeface="Arial" panose="020B0604020202020204" pitchFamily="34" charset="0"/>
              </a:rPr>
              <a:t>pure stock picker</a:t>
            </a:r>
            <a:r>
              <a:rPr lang="zh-CN" altLang="en-US" sz="2400">
                <a:latin typeface="Arial" panose="020B0604020202020204" pitchFamily="34" charset="0"/>
                <a:cs typeface="Arial" panose="020B0604020202020204" pitchFamily="34" charset="0"/>
              </a:rPr>
              <a:t>, which hopes to generate alpha with its stock selection within industries, but it simultaneously aims for high diversification across industries</a:t>
            </a:r>
            <a:r>
              <a:rPr lang="en-US" altLang="zh-CN" sz="2400">
                <a:latin typeface="Arial" panose="020B0604020202020204" pitchFamily="34" charset="0"/>
                <a:cs typeface="Arial" panose="020B0604020202020204" pitchFamily="34" charset="0"/>
              </a:rPr>
              <a:t>;</a:t>
            </a:r>
            <a:endParaRPr lang="zh-CN" altLang="en-US" sz="2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zh-CN" altLang="en-US" sz="2400">
                <a:latin typeface="Arial" panose="020B0604020202020204" pitchFamily="34" charset="0"/>
                <a:cs typeface="Arial" panose="020B0604020202020204" pitchFamily="34" charset="0"/>
              </a:rPr>
              <a:t>the Morgan Stanley American Opportunities fund is a “</a:t>
            </a:r>
            <a:r>
              <a:rPr lang="zh-CN" altLang="en-US" sz="2400">
                <a:solidFill>
                  <a:srgbClr val="FF0000"/>
                </a:solidFill>
                <a:latin typeface="Arial" panose="020B0604020202020204" pitchFamily="34" charset="0"/>
                <a:cs typeface="Arial" panose="020B0604020202020204" pitchFamily="34" charset="0"/>
              </a:rPr>
              <a:t>sector rotator</a:t>
            </a:r>
            <a:r>
              <a:rPr lang="zh-CN" altLang="en-US" sz="2400">
                <a:latin typeface="Arial" panose="020B0604020202020204" pitchFamily="34" charset="0"/>
                <a:cs typeface="Arial" panose="020B0604020202020204" pitchFamily="34" charset="0"/>
              </a:rPr>
              <a:t>,” which focuses on actively picking entire sectors and industries that outperform the broader market while holding mostly diversified (and thus passive) positions within those sectors</a:t>
            </a:r>
            <a:r>
              <a:rPr lang="en-US" altLang="zh-CN" sz="2400">
                <a:latin typeface="Arial" panose="020B0604020202020204" pitchFamily="34" charset="0"/>
                <a:cs typeface="Arial" panose="020B0604020202020204" pitchFamily="34" charset="0"/>
              </a:rPr>
              <a:t>;</a:t>
            </a:r>
            <a:endParaRPr lang="en-US" altLang="zh-CN" sz="2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zh-CN" altLang="en-US" sz="2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zh-CN" altLang="en-US" sz="2400">
                <a:latin typeface="Arial" panose="020B0604020202020204" pitchFamily="34" charset="0"/>
                <a:cs typeface="Arial" panose="020B0604020202020204" pitchFamily="34" charset="0"/>
              </a:rPr>
              <a:t>The tracking error of the diversified stock picker is substantially lower than that of the sector rotator, suggesting that the former is much less active.</a:t>
            </a:r>
            <a:r>
              <a:rPr lang="zh-CN" altLang="en-US" sz="2400">
                <a:solidFill>
                  <a:srgbClr val="FF0000"/>
                </a:solidFill>
                <a:latin typeface="Arial" panose="020B0604020202020204" pitchFamily="34" charset="0"/>
                <a:cs typeface="Arial" panose="020B0604020202020204" pitchFamily="34" charset="0"/>
              </a:rPr>
              <a:t> But this would be an incorrect conclusion</a:t>
            </a:r>
            <a:r>
              <a:rPr lang="en-US" altLang="zh-CN" sz="2400">
                <a:solidFill>
                  <a:srgbClr val="FF0000"/>
                </a:solidFill>
                <a:latin typeface="Arial" panose="020B0604020202020204" pitchFamily="34" charset="0"/>
                <a:cs typeface="Arial" panose="020B0604020202020204" pitchFamily="34" charset="0"/>
              </a:rPr>
              <a:t>!!</a:t>
            </a:r>
            <a:endParaRPr lang="en-US" altLang="zh-CN" sz="2400">
              <a:solidFill>
                <a:srgbClr val="FF0000"/>
              </a:solidFill>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2" name="任意多边形 31"/>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pic>
        <p:nvPicPr>
          <p:cNvPr id="3" name="图片 2"/>
          <p:cNvPicPr>
            <a:picLocks noChangeAspect="1"/>
          </p:cNvPicPr>
          <p:nvPr/>
        </p:nvPicPr>
        <p:blipFill>
          <a:blip r:embed="rId3"/>
          <a:stretch>
            <a:fillRect/>
          </a:stretch>
        </p:blipFill>
        <p:spPr>
          <a:xfrm>
            <a:off x="34290" y="1512570"/>
            <a:ext cx="6824980" cy="5187315"/>
          </a:xfrm>
          <a:prstGeom prst="rect">
            <a:avLst/>
          </a:prstGeom>
        </p:spPr>
      </p:pic>
      <p:sp>
        <p:nvSpPr>
          <p:cNvPr id="5" name="文本框 4"/>
          <p:cNvSpPr txBox="1"/>
          <p:nvPr/>
        </p:nvSpPr>
        <p:spPr>
          <a:xfrm>
            <a:off x="6823710" y="2018665"/>
            <a:ext cx="5684520" cy="3692525"/>
          </a:xfrm>
          <a:prstGeom prst="rect">
            <a:avLst/>
          </a:prstGeom>
          <a:noFill/>
        </p:spPr>
        <p:txBody>
          <a:bodyPr wrap="square" rtlCol="0">
            <a:spAutoFit/>
          </a:bodyPr>
          <a:p>
            <a:r>
              <a:rPr lang="zh-CN" altLang="en-US"/>
              <a:t>The evidence in these two panels suggests that the funds with low ActiveShare and high tracking error tend to do worst,  which implies that factor bets tend to destroy value for fund investors.</a:t>
            </a:r>
            <a:endParaRPr lang="zh-CN" altLang="en-US"/>
          </a:p>
          <a:p>
            <a:r>
              <a:rPr lang="zh-CN" altLang="en-US"/>
              <a:t>Closet indexers (low Active Share, low tracking error) also exhibit no ability and tend to lose money after fees and transaction costs.  </a:t>
            </a:r>
            <a:endParaRPr lang="zh-CN" altLang="en-US"/>
          </a:p>
          <a:p>
            <a:r>
              <a:rPr lang="zh-CN" altLang="en-US"/>
              <a:t>The best performers are concentrated stock pickers (high Active Share, high tracking error), followed by diversified stock pickers (high Active Share, low tracking error). Both groups appear to have a stock-picking ability, and even after fees and transaction costs,</a:t>
            </a:r>
            <a:r>
              <a:rPr lang="en-US" altLang="zh-CN"/>
              <a:t>t</a:t>
            </a:r>
            <a:r>
              <a:rPr lang="zh-CN" altLang="en-US"/>
              <a:t>he most active of them beat their benchmarks. </a:t>
            </a:r>
            <a:endParaRPr lang="zh-CN" altLang="en-US"/>
          </a:p>
        </p:txBody>
      </p:sp>
      <p:sp>
        <p:nvSpPr>
          <p:cNvPr id="7" name="文本框 6"/>
          <p:cNvSpPr txBox="1"/>
          <p:nvPr/>
        </p:nvSpPr>
        <p:spPr>
          <a:xfrm>
            <a:off x="879475" y="217170"/>
            <a:ext cx="4163695" cy="36893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lvl="0" algn="l"/>
            <a:r>
              <a:rPr lang="en-US" sz="2400" b="1" dirty="0">
                <a:solidFill>
                  <a:schemeClr val="bg1">
                    <a:lumMod val="65000"/>
                  </a:schemeClr>
                </a:solidFill>
                <a:latin typeface="Arial" panose="020B0604020202020204" pitchFamily="34" charset="0"/>
                <a:ea typeface="微软雅黑" panose="020B0503020204020204" pitchFamily="34" charset="-122"/>
                <a:cs typeface="+mn-ea"/>
                <a:sym typeface="+mn-ea"/>
              </a:rPr>
              <a:t>results:fund performance</a:t>
            </a:r>
            <a:endParaRPr lang="en-US" sz="2400" b="1" dirty="0">
              <a:solidFill>
                <a:schemeClr val="bg1">
                  <a:lumMod val="65000"/>
                </a:schemeClr>
              </a:solidFill>
              <a:latin typeface="Arial" panose="020B0604020202020204" pitchFamily="34" charset="0"/>
              <a:ea typeface="微软雅黑" panose="020B0503020204020204" pitchFamily="34" charset="-122"/>
              <a:cs typeface="+mn-ea"/>
              <a:sym typeface="+mn-ea"/>
            </a:endParaRPr>
          </a:p>
        </p:txBody>
      </p:sp>
      <p:sp>
        <p:nvSpPr>
          <p:cNvPr id="11" name="圆角矩形 10"/>
          <p:cNvSpPr/>
          <p:nvPr/>
        </p:nvSpPr>
        <p:spPr>
          <a:xfrm>
            <a:off x="5043170" y="3435985"/>
            <a:ext cx="504190" cy="360045"/>
          </a:xfrm>
          <a:prstGeom prst="roundRect">
            <a:avLst/>
          </a:prstGeom>
          <a:noFill/>
          <a:ln>
            <a:solidFill>
              <a:srgbClr val="EF4232"/>
            </a:solidFill>
          </a:ln>
          <a:extLst>
            <a:ext uri="{909E8E84-426E-40DD-AFC4-6F175D3DCCD1}">
              <a14:hiddenFill xmlns:a14="http://schemas.microsoft.com/office/drawing/2010/main">
                <a:solidFill>
                  <a:srgbClr val="D9D9D9">
                    <a:alpha val="50196"/>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圆角矩形 1"/>
          <p:cNvSpPr/>
          <p:nvPr/>
        </p:nvSpPr>
        <p:spPr>
          <a:xfrm>
            <a:off x="5043170" y="2303780"/>
            <a:ext cx="504190" cy="360045"/>
          </a:xfrm>
          <a:prstGeom prst="roundRect">
            <a:avLst/>
          </a:prstGeom>
          <a:noFill/>
          <a:ln>
            <a:solidFill>
              <a:srgbClr val="EF4232"/>
            </a:solidFill>
          </a:ln>
          <a:extLst>
            <a:ext uri="{909E8E84-426E-40DD-AFC4-6F175D3DCCD1}">
              <a14:hiddenFill xmlns:a14="http://schemas.microsoft.com/office/drawing/2010/main">
                <a:solidFill>
                  <a:srgbClr val="D9D9D9">
                    <a:alpha val="50196"/>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2" name="任意多边形 31"/>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文本框 1"/>
          <p:cNvSpPr txBox="1"/>
          <p:nvPr/>
        </p:nvSpPr>
        <p:spPr>
          <a:xfrm>
            <a:off x="673735" y="873125"/>
            <a:ext cx="4575175" cy="368300"/>
          </a:xfrm>
          <a:prstGeom prst="rect">
            <a:avLst/>
          </a:prstGeom>
          <a:noFill/>
        </p:spPr>
        <p:txBody>
          <a:bodyPr wrap="square" rtlCol="0">
            <a:spAutoFit/>
          </a:bodyPr>
          <a:p>
            <a:r>
              <a:rPr lang="en-US" altLang="zh-CN" b="1"/>
              <a:t>2.fund size and active share</a:t>
            </a:r>
            <a:endParaRPr lang="en-US" altLang="zh-CN" b="1"/>
          </a:p>
        </p:txBody>
      </p:sp>
      <p:pic>
        <p:nvPicPr>
          <p:cNvPr id="3" name="图片 2"/>
          <p:cNvPicPr>
            <a:picLocks noChangeAspect="1"/>
          </p:cNvPicPr>
          <p:nvPr/>
        </p:nvPicPr>
        <p:blipFill>
          <a:blip r:embed="rId3"/>
          <a:stretch>
            <a:fillRect/>
          </a:stretch>
        </p:blipFill>
        <p:spPr>
          <a:xfrm>
            <a:off x="71755" y="1661160"/>
            <a:ext cx="7948930" cy="4304030"/>
          </a:xfrm>
          <a:prstGeom prst="rect">
            <a:avLst/>
          </a:prstGeom>
        </p:spPr>
      </p:pic>
      <p:sp>
        <p:nvSpPr>
          <p:cNvPr id="7" name="文本框 6"/>
          <p:cNvSpPr txBox="1"/>
          <p:nvPr/>
        </p:nvSpPr>
        <p:spPr>
          <a:xfrm>
            <a:off x="879475" y="217170"/>
            <a:ext cx="4163695" cy="36893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lvl="0" algn="l"/>
            <a:r>
              <a:rPr lang="en-US" sz="2400" b="1" dirty="0">
                <a:solidFill>
                  <a:schemeClr val="bg1">
                    <a:lumMod val="65000"/>
                  </a:schemeClr>
                </a:solidFill>
                <a:latin typeface="Arial" panose="020B0604020202020204" pitchFamily="34" charset="0"/>
                <a:ea typeface="微软雅黑" panose="020B0503020204020204" pitchFamily="34" charset="-122"/>
                <a:cs typeface="+mn-ea"/>
                <a:sym typeface="+mn-ea"/>
              </a:rPr>
              <a:t>results:fund performance</a:t>
            </a:r>
            <a:endParaRPr lang="en-US" sz="2400" b="1" dirty="0">
              <a:solidFill>
                <a:schemeClr val="bg1">
                  <a:lumMod val="65000"/>
                </a:schemeClr>
              </a:solidFill>
              <a:latin typeface="Arial" panose="020B0604020202020204" pitchFamily="34" charset="0"/>
              <a:ea typeface="微软雅黑" panose="020B0503020204020204" pitchFamily="34" charset="-122"/>
              <a:cs typeface="+mn-ea"/>
              <a:sym typeface="+mn-ea"/>
            </a:endParaRPr>
          </a:p>
        </p:txBody>
      </p:sp>
      <p:sp>
        <p:nvSpPr>
          <p:cNvPr id="4" name="文本框 3"/>
          <p:cNvSpPr txBox="1"/>
          <p:nvPr/>
        </p:nvSpPr>
        <p:spPr>
          <a:xfrm>
            <a:off x="7609205" y="2877820"/>
            <a:ext cx="4816475" cy="1476375"/>
          </a:xfrm>
          <a:prstGeom prst="rect">
            <a:avLst/>
          </a:prstGeom>
          <a:noFill/>
        </p:spPr>
        <p:txBody>
          <a:bodyPr wrap="square" rtlCol="0">
            <a:spAutoFit/>
          </a:bodyPr>
          <a:p>
            <a:r>
              <a:rPr lang="en-US" altLang="zh-CN">
                <a:solidFill>
                  <a:srgbClr val="FF0000"/>
                </a:solidFill>
              </a:rPr>
              <a:t>I</a:t>
            </a:r>
            <a:r>
              <a:rPr lang="zh-CN" altLang="en-US">
                <a:solidFill>
                  <a:srgbClr val="FF0000"/>
                </a:solidFill>
              </a:rPr>
              <a:t>t is especially for the smaller funds that the highest Active Share funds exhibit economically significant stock-picking ability: </a:t>
            </a:r>
            <a:r>
              <a:rPr lang="zh-CN" altLang="en-US"/>
              <a:t>their stock picks outperform their benchmarks by about 3.8% per year, net of fees and transaction costs </a:t>
            </a:r>
            <a:r>
              <a:rPr lang="en-US" altLang="zh-CN"/>
              <a:t>.</a:t>
            </a:r>
            <a:endParaRPr lang="en-US" altLang="zh-CN"/>
          </a:p>
        </p:txBody>
      </p:sp>
      <p:sp>
        <p:nvSpPr>
          <p:cNvPr id="5" name="圆角矩形 4"/>
          <p:cNvSpPr/>
          <p:nvPr/>
        </p:nvSpPr>
        <p:spPr>
          <a:xfrm>
            <a:off x="349250" y="4701540"/>
            <a:ext cx="6552565" cy="341630"/>
          </a:xfrm>
          <a:prstGeom prst="roundRect">
            <a:avLst/>
          </a:prstGeom>
          <a:noFill/>
          <a:ln>
            <a:solidFill>
              <a:srgbClr val="EF4232"/>
            </a:solidFill>
          </a:ln>
          <a:extLst>
            <a:ext uri="{909E8E84-426E-40DD-AFC4-6F175D3DCCD1}">
              <a14:hiddenFill xmlns:a14="http://schemas.microsoft.com/office/drawing/2010/main">
                <a:solidFill>
                  <a:srgbClr val="D9D9D9">
                    <a:alpha val="50196"/>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6" name="直接箭头连接符 5"/>
          <p:cNvCxnSpPr/>
          <p:nvPr/>
        </p:nvCxnSpPr>
        <p:spPr>
          <a:xfrm flipH="1">
            <a:off x="2037080" y="3923665"/>
            <a:ext cx="9582150" cy="844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2" name="任意多边形 31"/>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文本框 1"/>
          <p:cNvSpPr txBox="1"/>
          <p:nvPr/>
        </p:nvSpPr>
        <p:spPr>
          <a:xfrm>
            <a:off x="733425" y="995680"/>
            <a:ext cx="4575175" cy="368300"/>
          </a:xfrm>
          <a:prstGeom prst="rect">
            <a:avLst/>
          </a:prstGeom>
          <a:noFill/>
        </p:spPr>
        <p:txBody>
          <a:bodyPr wrap="square" rtlCol="0">
            <a:spAutoFit/>
          </a:bodyPr>
          <a:p>
            <a:r>
              <a:rPr lang="en-US" altLang="zh-CN" b="1"/>
              <a:t>3.</a:t>
            </a:r>
            <a:r>
              <a:rPr lang="zh-CN" altLang="en-US" b="1"/>
              <a:t>Active Share </a:t>
            </a:r>
            <a:r>
              <a:rPr lang="en-US" altLang="zh-CN" b="1"/>
              <a:t>and performance persistence</a:t>
            </a:r>
            <a:endParaRPr lang="en-US" altLang="zh-CN" b="1"/>
          </a:p>
        </p:txBody>
      </p:sp>
      <p:pic>
        <p:nvPicPr>
          <p:cNvPr id="3" name="图片 2"/>
          <p:cNvPicPr>
            <a:picLocks noChangeAspect="1"/>
          </p:cNvPicPr>
          <p:nvPr/>
        </p:nvPicPr>
        <p:blipFill>
          <a:blip r:embed="rId3"/>
          <a:stretch>
            <a:fillRect/>
          </a:stretch>
        </p:blipFill>
        <p:spPr>
          <a:xfrm>
            <a:off x="187960" y="1790065"/>
            <a:ext cx="6981825" cy="4102735"/>
          </a:xfrm>
          <a:prstGeom prst="rect">
            <a:avLst/>
          </a:prstGeom>
        </p:spPr>
      </p:pic>
      <p:sp>
        <p:nvSpPr>
          <p:cNvPr id="7" name="文本框 6"/>
          <p:cNvSpPr txBox="1"/>
          <p:nvPr/>
        </p:nvSpPr>
        <p:spPr>
          <a:xfrm>
            <a:off x="879475" y="217170"/>
            <a:ext cx="4163695" cy="36893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lvl="0" algn="l"/>
            <a:r>
              <a:rPr lang="en-US" sz="2400" b="1" dirty="0">
                <a:solidFill>
                  <a:schemeClr val="bg1">
                    <a:lumMod val="65000"/>
                  </a:schemeClr>
                </a:solidFill>
                <a:latin typeface="Arial" panose="020B0604020202020204" pitchFamily="34" charset="0"/>
                <a:ea typeface="微软雅黑" panose="020B0503020204020204" pitchFamily="34" charset="-122"/>
                <a:cs typeface="+mn-ea"/>
                <a:sym typeface="+mn-ea"/>
              </a:rPr>
              <a:t>results:fund performance</a:t>
            </a:r>
            <a:endParaRPr lang="en-US" sz="2400" b="1" dirty="0">
              <a:solidFill>
                <a:schemeClr val="bg1">
                  <a:lumMod val="65000"/>
                </a:schemeClr>
              </a:solidFill>
              <a:latin typeface="Arial" panose="020B0604020202020204" pitchFamily="34" charset="0"/>
              <a:ea typeface="微软雅黑" panose="020B0503020204020204" pitchFamily="34" charset="-122"/>
              <a:cs typeface="+mn-ea"/>
              <a:sym typeface="+mn-ea"/>
            </a:endParaRPr>
          </a:p>
        </p:txBody>
      </p:sp>
      <p:sp>
        <p:nvSpPr>
          <p:cNvPr id="4" name="圆角矩形 3"/>
          <p:cNvSpPr/>
          <p:nvPr/>
        </p:nvSpPr>
        <p:spPr>
          <a:xfrm>
            <a:off x="4538980" y="2730500"/>
            <a:ext cx="504190" cy="360045"/>
          </a:xfrm>
          <a:prstGeom prst="roundRect">
            <a:avLst/>
          </a:prstGeom>
          <a:noFill/>
          <a:ln>
            <a:solidFill>
              <a:srgbClr val="FF0000"/>
            </a:solidFill>
          </a:ln>
          <a:extLst>
            <a:ext uri="{909E8E84-426E-40DD-AFC4-6F175D3DCCD1}">
              <a14:hiddenFill xmlns:a14="http://schemas.microsoft.com/office/drawing/2010/main">
                <a:solidFill>
                  <a:srgbClr val="D9D9D9">
                    <a:alpha val="50196"/>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圆角矩形 4"/>
          <p:cNvSpPr/>
          <p:nvPr/>
        </p:nvSpPr>
        <p:spPr>
          <a:xfrm>
            <a:off x="5971540" y="2730500"/>
            <a:ext cx="720090" cy="360045"/>
          </a:xfrm>
          <a:prstGeom prst="roundRect">
            <a:avLst/>
          </a:prstGeom>
          <a:noFill/>
          <a:ln>
            <a:solidFill>
              <a:srgbClr val="FF0000"/>
            </a:solidFill>
          </a:ln>
          <a:extLst>
            <a:ext uri="{909E8E84-426E-40DD-AFC4-6F175D3DCCD1}">
              <a14:hiddenFill xmlns:a14="http://schemas.microsoft.com/office/drawing/2010/main">
                <a:solidFill>
                  <a:srgbClr val="D9D9D9">
                    <a:alpha val="50196"/>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圆角矩形 5"/>
          <p:cNvSpPr/>
          <p:nvPr/>
        </p:nvSpPr>
        <p:spPr>
          <a:xfrm>
            <a:off x="5971540" y="3952875"/>
            <a:ext cx="720090" cy="360045"/>
          </a:xfrm>
          <a:prstGeom prst="roundRect">
            <a:avLst/>
          </a:prstGeom>
          <a:noFill/>
          <a:ln>
            <a:solidFill>
              <a:srgbClr val="FF0000"/>
            </a:solidFill>
          </a:ln>
          <a:extLst>
            <a:ext uri="{909E8E84-426E-40DD-AFC4-6F175D3DCCD1}">
              <a14:hiddenFill xmlns:a14="http://schemas.microsoft.com/office/drawing/2010/main">
                <a:solidFill>
                  <a:srgbClr val="D9D9D9">
                    <a:alpha val="50196"/>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7169785" y="2384425"/>
            <a:ext cx="5052060" cy="1568450"/>
          </a:xfrm>
          <a:prstGeom prst="rect">
            <a:avLst/>
          </a:prstGeom>
          <a:noFill/>
        </p:spPr>
        <p:txBody>
          <a:bodyPr wrap="square" rtlCol="0">
            <a:spAutoFit/>
          </a:bodyPr>
          <a:p>
            <a:r>
              <a:rPr lang="zh-CN" altLang="en-US" sz="1600">
                <a:latin typeface="Arial" panose="020B0604020202020204" pitchFamily="34" charset="0"/>
                <a:cs typeface="Arial" panose="020B0604020202020204" pitchFamily="34" charset="0"/>
              </a:rPr>
              <a:t>remarkable persistence</a:t>
            </a:r>
            <a:r>
              <a:rPr lang="en-US" altLang="zh-CN" sz="1600">
                <a:latin typeface="Arial" panose="020B0604020202020204" pitchFamily="34" charset="0"/>
                <a:cs typeface="Arial" panose="020B0604020202020204" pitchFamily="34" charset="0"/>
              </a:rPr>
              <a:t>!</a:t>
            </a:r>
            <a:endParaRPr lang="en-US" altLang="zh-CN" sz="1600">
              <a:latin typeface="Arial" panose="020B0604020202020204" pitchFamily="34" charset="0"/>
              <a:cs typeface="Arial" panose="020B0604020202020204" pitchFamily="34" charset="0"/>
            </a:endParaRPr>
          </a:p>
          <a:p>
            <a:endParaRPr lang="en-US" altLang="zh-CN" sz="1600">
              <a:latin typeface="Arial" panose="020B0604020202020204" pitchFamily="34" charset="0"/>
              <a:cs typeface="Arial" panose="020B0604020202020204" pitchFamily="34" charset="0"/>
            </a:endParaRPr>
          </a:p>
          <a:p>
            <a:r>
              <a:rPr lang="en-US" altLang="zh-CN" sz="1600">
                <a:solidFill>
                  <a:schemeClr val="tx1"/>
                </a:solidFill>
                <a:latin typeface="Arial" panose="020B0604020202020204" pitchFamily="34" charset="0"/>
                <a:cs typeface="Arial" panose="020B0604020202020204" pitchFamily="34" charset="0"/>
              </a:rPr>
              <a:t>From an investor’s point of view, the prior one-year winners within the highest Active Share quintile seem very attractive,with a 3.50% (t = 3.29) annualized alpha with respect to the four-factor model.</a:t>
            </a:r>
            <a:endParaRPr lang="en-US" altLang="zh-CN" sz="1600">
              <a:solidFill>
                <a:schemeClr val="tx1"/>
              </a:solidFill>
              <a:latin typeface="Arial" panose="020B0604020202020204" pitchFamily="34" charset="0"/>
              <a:cs typeface="Arial" panose="020B0604020202020204" pitchFamily="34" charset="0"/>
            </a:endParaRPr>
          </a:p>
        </p:txBody>
      </p:sp>
      <p:cxnSp>
        <p:nvCxnSpPr>
          <p:cNvPr id="8" name="直接箭头连接符 7"/>
          <p:cNvCxnSpPr>
            <a:endCxn id="4" idx="3"/>
          </p:cNvCxnSpPr>
          <p:nvPr/>
        </p:nvCxnSpPr>
        <p:spPr>
          <a:xfrm flipH="1" flipV="1">
            <a:off x="5043170" y="2910840"/>
            <a:ext cx="4394200" cy="5734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2" name="任意多边形 31"/>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文本框 1"/>
          <p:cNvSpPr txBox="1"/>
          <p:nvPr/>
        </p:nvSpPr>
        <p:spPr>
          <a:xfrm>
            <a:off x="733425" y="832485"/>
            <a:ext cx="5908675" cy="368300"/>
          </a:xfrm>
          <a:prstGeom prst="rect">
            <a:avLst/>
          </a:prstGeom>
          <a:noFill/>
        </p:spPr>
        <p:txBody>
          <a:bodyPr wrap="square" rtlCol="0">
            <a:spAutoFit/>
          </a:bodyPr>
          <a:p>
            <a:r>
              <a:rPr lang="en-US" altLang="zh-CN" b="1"/>
              <a:t>4.fund performance in a multivariate regression</a:t>
            </a:r>
            <a:endParaRPr lang="en-US" altLang="zh-CN" b="1"/>
          </a:p>
        </p:txBody>
      </p:sp>
      <p:pic>
        <p:nvPicPr>
          <p:cNvPr id="3" name="图片 2"/>
          <p:cNvPicPr>
            <a:picLocks noChangeAspect="1"/>
          </p:cNvPicPr>
          <p:nvPr/>
        </p:nvPicPr>
        <p:blipFill>
          <a:blip r:embed="rId3"/>
          <a:stretch>
            <a:fillRect/>
          </a:stretch>
        </p:blipFill>
        <p:spPr>
          <a:xfrm>
            <a:off x="96520" y="1363980"/>
            <a:ext cx="6957060" cy="5682615"/>
          </a:xfrm>
          <a:prstGeom prst="rect">
            <a:avLst/>
          </a:prstGeom>
        </p:spPr>
      </p:pic>
      <p:sp>
        <p:nvSpPr>
          <p:cNvPr id="7" name="文本框 6"/>
          <p:cNvSpPr txBox="1"/>
          <p:nvPr/>
        </p:nvSpPr>
        <p:spPr>
          <a:xfrm>
            <a:off x="879475" y="217170"/>
            <a:ext cx="4163695" cy="36893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lvl="0" algn="l"/>
            <a:r>
              <a:rPr lang="en-US" sz="2400" b="1" dirty="0">
                <a:solidFill>
                  <a:schemeClr val="bg1">
                    <a:lumMod val="65000"/>
                  </a:schemeClr>
                </a:solidFill>
                <a:latin typeface="Arial" panose="020B0604020202020204" pitchFamily="34" charset="0"/>
                <a:ea typeface="微软雅黑" panose="020B0503020204020204" pitchFamily="34" charset="-122"/>
                <a:cs typeface="+mn-ea"/>
                <a:sym typeface="+mn-ea"/>
              </a:rPr>
              <a:t>results:fund performance</a:t>
            </a:r>
            <a:endParaRPr lang="en-US" sz="2400" b="1" dirty="0">
              <a:solidFill>
                <a:schemeClr val="bg1">
                  <a:lumMod val="65000"/>
                </a:schemeClr>
              </a:solidFill>
              <a:latin typeface="Arial" panose="020B0604020202020204" pitchFamily="34" charset="0"/>
              <a:ea typeface="微软雅黑" panose="020B0503020204020204" pitchFamily="34" charset="-122"/>
              <a:cs typeface="+mn-ea"/>
              <a:sym typeface="+mn-ea"/>
            </a:endParaRPr>
          </a:p>
        </p:txBody>
      </p:sp>
      <p:sp>
        <p:nvSpPr>
          <p:cNvPr id="4" name="圆角矩形 3"/>
          <p:cNvSpPr/>
          <p:nvPr/>
        </p:nvSpPr>
        <p:spPr>
          <a:xfrm>
            <a:off x="2324735" y="2103755"/>
            <a:ext cx="864235" cy="504190"/>
          </a:xfrm>
          <a:prstGeom prst="roundRect">
            <a:avLst/>
          </a:prstGeom>
          <a:noFill/>
          <a:ln>
            <a:solidFill>
              <a:srgbClr val="EF4232"/>
            </a:solidFill>
          </a:ln>
          <a:extLst>
            <a:ext uri="{909E8E84-426E-40DD-AFC4-6F175D3DCCD1}">
              <a14:hiddenFill xmlns:a14="http://schemas.microsoft.com/office/drawing/2010/main">
                <a:solidFill>
                  <a:srgbClr val="D9D9D9">
                    <a:alpha val="50196"/>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圆角矩形 4"/>
          <p:cNvSpPr/>
          <p:nvPr/>
        </p:nvSpPr>
        <p:spPr>
          <a:xfrm>
            <a:off x="524510" y="2392045"/>
            <a:ext cx="3456305" cy="360045"/>
          </a:xfrm>
          <a:prstGeom prst="roundRect">
            <a:avLst/>
          </a:prstGeom>
          <a:noFill/>
          <a:ln>
            <a:solidFill>
              <a:srgbClr val="EF4232"/>
            </a:solidFill>
          </a:ln>
          <a:extLst>
            <a:ext uri="{909E8E84-426E-40DD-AFC4-6F175D3DCCD1}">
              <a14:hiddenFill xmlns:a14="http://schemas.microsoft.com/office/drawing/2010/main">
                <a:solidFill>
                  <a:srgbClr val="D9D9D9">
                    <a:alpha val="50196"/>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6653530" y="2312670"/>
            <a:ext cx="5300345" cy="2584450"/>
          </a:xfrm>
          <a:prstGeom prst="rect">
            <a:avLst/>
          </a:prstGeom>
          <a:noFill/>
        </p:spPr>
        <p:txBody>
          <a:bodyPr wrap="square" rtlCol="0">
            <a:spAutoFit/>
          </a:bodyPr>
          <a:p>
            <a:pPr marL="285750" indent="-285750">
              <a:buFont typeface="Arial" panose="020B0604020202020204" pitchFamily="34" charset="0"/>
              <a:buChar char="•"/>
            </a:pPr>
            <a:r>
              <a:rPr lang="zh-CN" altLang="en-US"/>
              <a:t>Active Share comes up as a highly significant predictor of future alpha</a:t>
            </a:r>
            <a:r>
              <a:rPr lang="en-US" altLang="zh-CN"/>
              <a:t>;</a:t>
            </a:r>
            <a:endParaRPr lang="en-US" altLang="zh-CN"/>
          </a:p>
          <a:p>
            <a:pPr marL="285750" indent="-285750">
              <a:buFont typeface="Arial" panose="020B0604020202020204" pitchFamily="34" charset="0"/>
              <a:buChar char="•"/>
            </a:pPr>
            <a:r>
              <a:rPr lang="en-US" altLang="zh-CN"/>
              <a:t>tracking error produces a small negative effect on future performance, which is marginally statistically significant;</a:t>
            </a:r>
            <a:endParaRPr lang="en-US" altLang="zh-CN"/>
          </a:p>
          <a:p>
            <a:pPr marL="285750" indent="-285750">
              <a:buFont typeface="Arial" panose="020B0604020202020204" pitchFamily="34" charset="0"/>
              <a:buChar char="•"/>
            </a:pPr>
            <a:r>
              <a:rPr lang="en-US" altLang="zh-CN">
                <a:sym typeface="+mn-ea"/>
              </a:rPr>
              <a:t>total net asset and expenses are also significant predictors of returns;</a:t>
            </a:r>
            <a:endParaRPr lang="en-US" altLang="zh-CN"/>
          </a:p>
          <a:p>
            <a:pPr marL="285750" indent="-285750">
              <a:buFont typeface="Arial" panose="020B0604020202020204" pitchFamily="34" charset="0"/>
              <a:buChar char="•"/>
            </a:pPr>
            <a:r>
              <a:rPr lang="en-US" altLang="zh-CN"/>
              <a:t>the relation between Active Share and performance is stronger for smaller funds;</a:t>
            </a:r>
            <a:endParaRPr lang="en-US" altLang="zh-CN"/>
          </a:p>
        </p:txBody>
      </p:sp>
      <p:sp>
        <p:nvSpPr>
          <p:cNvPr id="8" name="圆角矩形 7"/>
          <p:cNvSpPr/>
          <p:nvPr/>
        </p:nvSpPr>
        <p:spPr>
          <a:xfrm>
            <a:off x="879475" y="3280410"/>
            <a:ext cx="3456305" cy="828040"/>
          </a:xfrm>
          <a:prstGeom prst="roundRect">
            <a:avLst/>
          </a:prstGeom>
          <a:noFill/>
          <a:ln>
            <a:solidFill>
              <a:srgbClr val="EF4232"/>
            </a:solidFill>
          </a:ln>
          <a:extLst>
            <a:ext uri="{909E8E84-426E-40DD-AFC4-6F175D3DCCD1}">
              <a14:hiddenFill xmlns:a14="http://schemas.microsoft.com/office/drawing/2010/main">
                <a:solidFill>
                  <a:srgbClr val="D9D9D9">
                    <a:alpha val="50196"/>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箭头连接符 8"/>
          <p:cNvCxnSpPr>
            <a:endCxn id="4" idx="3"/>
          </p:cNvCxnSpPr>
          <p:nvPr/>
        </p:nvCxnSpPr>
        <p:spPr>
          <a:xfrm flipH="1" flipV="1">
            <a:off x="3188970" y="2355850"/>
            <a:ext cx="3920490" cy="3962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a:endCxn id="8" idx="3"/>
          </p:cNvCxnSpPr>
          <p:nvPr/>
        </p:nvCxnSpPr>
        <p:spPr>
          <a:xfrm flipH="1" flipV="1">
            <a:off x="4335780" y="3694430"/>
            <a:ext cx="2669540" cy="2819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2" name="任意多边形 31"/>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文本框 1"/>
          <p:cNvSpPr txBox="1"/>
          <p:nvPr/>
        </p:nvSpPr>
        <p:spPr>
          <a:xfrm>
            <a:off x="733425" y="832485"/>
            <a:ext cx="7664450" cy="368300"/>
          </a:xfrm>
          <a:prstGeom prst="rect">
            <a:avLst/>
          </a:prstGeom>
          <a:noFill/>
        </p:spPr>
        <p:txBody>
          <a:bodyPr wrap="square" rtlCol="0">
            <a:spAutoFit/>
          </a:bodyPr>
          <a:p>
            <a:r>
              <a:rPr lang="en-US" altLang="zh-CN" b="1"/>
              <a:t>5.comparison of all measures of active management</a:t>
            </a:r>
            <a:endParaRPr lang="en-US" altLang="zh-CN" b="1"/>
          </a:p>
        </p:txBody>
      </p:sp>
      <p:pic>
        <p:nvPicPr>
          <p:cNvPr id="4" name="图片 3"/>
          <p:cNvPicPr>
            <a:picLocks noChangeAspect="1"/>
          </p:cNvPicPr>
          <p:nvPr/>
        </p:nvPicPr>
        <p:blipFill>
          <a:blip r:embed="rId3"/>
          <a:stretch>
            <a:fillRect/>
          </a:stretch>
        </p:blipFill>
        <p:spPr>
          <a:xfrm>
            <a:off x="733425" y="1589405"/>
            <a:ext cx="11156315" cy="4858385"/>
          </a:xfrm>
          <a:prstGeom prst="rect">
            <a:avLst/>
          </a:prstGeom>
        </p:spPr>
      </p:pic>
      <p:sp>
        <p:nvSpPr>
          <p:cNvPr id="7" name="文本框 6"/>
          <p:cNvSpPr txBox="1"/>
          <p:nvPr/>
        </p:nvSpPr>
        <p:spPr>
          <a:xfrm>
            <a:off x="879475" y="217170"/>
            <a:ext cx="4163695" cy="36893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lvl="0" algn="l"/>
            <a:r>
              <a:rPr lang="en-US" sz="2400" b="1" dirty="0">
                <a:solidFill>
                  <a:schemeClr val="bg1">
                    <a:lumMod val="65000"/>
                  </a:schemeClr>
                </a:solidFill>
                <a:latin typeface="Arial" panose="020B0604020202020204" pitchFamily="34" charset="0"/>
                <a:ea typeface="微软雅黑" panose="020B0503020204020204" pitchFamily="34" charset="-122"/>
                <a:cs typeface="+mn-ea"/>
                <a:sym typeface="+mn-ea"/>
              </a:rPr>
              <a:t>results:fund performance</a:t>
            </a:r>
            <a:endParaRPr lang="en-US" sz="2400" b="1" dirty="0">
              <a:solidFill>
                <a:schemeClr val="bg1">
                  <a:lumMod val="65000"/>
                </a:schemeClr>
              </a:solidFill>
              <a:latin typeface="Arial" panose="020B0604020202020204" pitchFamily="34" charset="0"/>
              <a:ea typeface="微软雅黑" panose="020B0503020204020204" pitchFamily="34" charset="-122"/>
              <a:cs typeface="+mn-ea"/>
              <a:sym typeface="+mn-ea"/>
            </a:endParaRPr>
          </a:p>
        </p:txBody>
      </p:sp>
      <p:sp>
        <p:nvSpPr>
          <p:cNvPr id="3" name="圆角矩形 2"/>
          <p:cNvSpPr/>
          <p:nvPr/>
        </p:nvSpPr>
        <p:spPr>
          <a:xfrm>
            <a:off x="1388745" y="2310765"/>
            <a:ext cx="2952115" cy="431800"/>
          </a:xfrm>
          <a:prstGeom prst="roundRect">
            <a:avLst/>
          </a:prstGeom>
          <a:noFill/>
          <a:ln>
            <a:solidFill>
              <a:srgbClr val="EF4232"/>
            </a:solidFill>
          </a:ln>
          <a:extLst>
            <a:ext uri="{909E8E84-426E-40DD-AFC4-6F175D3DCCD1}">
              <a14:hiddenFill xmlns:a14="http://schemas.microsoft.com/office/drawing/2010/main">
                <a:solidFill>
                  <a:srgbClr val="D9D9D9">
                    <a:alpha val="50196"/>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圆角矩形 4"/>
          <p:cNvSpPr/>
          <p:nvPr/>
        </p:nvSpPr>
        <p:spPr>
          <a:xfrm>
            <a:off x="1388745" y="3350895"/>
            <a:ext cx="4608195" cy="309880"/>
          </a:xfrm>
          <a:prstGeom prst="roundRect">
            <a:avLst/>
          </a:prstGeom>
          <a:noFill/>
          <a:ln>
            <a:solidFill>
              <a:srgbClr val="FF0000"/>
            </a:solidFill>
          </a:ln>
          <a:extLst>
            <a:ext uri="{909E8E84-426E-40DD-AFC4-6F175D3DCCD1}">
              <a14:hiddenFill xmlns:a14="http://schemas.microsoft.com/office/drawing/2010/main">
                <a:solidFill>
                  <a:srgbClr val="D9D9D9">
                    <a:alpha val="50196"/>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圆角矩形 5"/>
          <p:cNvSpPr/>
          <p:nvPr/>
        </p:nvSpPr>
        <p:spPr>
          <a:xfrm>
            <a:off x="1244600" y="3688080"/>
            <a:ext cx="5616575" cy="337820"/>
          </a:xfrm>
          <a:prstGeom prst="roundRect">
            <a:avLst/>
          </a:prstGeom>
          <a:noFill/>
          <a:ln>
            <a:solidFill>
              <a:srgbClr val="EF4232"/>
            </a:solidFill>
          </a:ln>
          <a:extLst>
            <a:ext uri="{909E8E84-426E-40DD-AFC4-6F175D3DCCD1}">
              <a14:hiddenFill xmlns:a14="http://schemas.microsoft.com/office/drawing/2010/main">
                <a:solidFill>
                  <a:srgbClr val="D9D9D9">
                    <a:alpha val="50196"/>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圆角矩形 7"/>
          <p:cNvSpPr/>
          <p:nvPr/>
        </p:nvSpPr>
        <p:spPr>
          <a:xfrm>
            <a:off x="8301355" y="2310765"/>
            <a:ext cx="1656080" cy="2889885"/>
          </a:xfrm>
          <a:prstGeom prst="roundRect">
            <a:avLst/>
          </a:prstGeom>
          <a:noFill/>
          <a:ln>
            <a:solidFill>
              <a:srgbClr val="EF4232"/>
            </a:solidFill>
          </a:ln>
          <a:extLst>
            <a:ext uri="{909E8E84-426E-40DD-AFC4-6F175D3DCCD1}">
              <a14:hiddenFill xmlns:a14="http://schemas.microsoft.com/office/drawing/2010/main">
                <a:solidFill>
                  <a:srgbClr val="D9D9D9">
                    <a:alpha val="50196"/>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a:spLocks noEditPoints="1"/>
          </p:cNvSpPr>
          <p:nvPr/>
        </p:nvSpPr>
        <p:spPr bwMode="auto">
          <a:xfrm>
            <a:off x="812800" y="942031"/>
            <a:ext cx="5082946" cy="5348589"/>
          </a:xfrm>
          <a:custGeom>
            <a:avLst/>
            <a:gdLst>
              <a:gd name="T0" fmla="*/ 1840 w 2277"/>
              <a:gd name="T1" fmla="*/ 895 h 2396"/>
              <a:gd name="T2" fmla="*/ 1889 w 2277"/>
              <a:gd name="T3" fmla="*/ 956 h 2396"/>
              <a:gd name="T4" fmla="*/ 1879 w 2277"/>
              <a:gd name="T5" fmla="*/ 1033 h 2396"/>
              <a:gd name="T6" fmla="*/ 524 w 2277"/>
              <a:gd name="T7" fmla="*/ 2386 h 2396"/>
              <a:gd name="T8" fmla="*/ 438 w 2277"/>
              <a:gd name="T9" fmla="*/ 2389 h 2396"/>
              <a:gd name="T10" fmla="*/ 377 w 2277"/>
              <a:gd name="T11" fmla="*/ 2305 h 2396"/>
              <a:gd name="T12" fmla="*/ 405 w 2277"/>
              <a:gd name="T13" fmla="*/ 2225 h 2396"/>
              <a:gd name="T14" fmla="*/ 1765 w 2277"/>
              <a:gd name="T15" fmla="*/ 885 h 2396"/>
              <a:gd name="T16" fmla="*/ 2202 w 2277"/>
              <a:gd name="T17" fmla="*/ 815 h 2396"/>
              <a:gd name="T18" fmla="*/ 2265 w 2277"/>
              <a:gd name="T19" fmla="*/ 862 h 2396"/>
              <a:gd name="T20" fmla="*/ 2273 w 2277"/>
              <a:gd name="T21" fmla="*/ 937 h 2396"/>
              <a:gd name="T22" fmla="*/ 934 w 2277"/>
              <a:gd name="T23" fmla="*/ 2297 h 2396"/>
              <a:gd name="T24" fmla="*/ 852 w 2277"/>
              <a:gd name="T25" fmla="*/ 2326 h 2396"/>
              <a:gd name="T26" fmla="*/ 768 w 2277"/>
              <a:gd name="T27" fmla="*/ 2264 h 2396"/>
              <a:gd name="T28" fmla="*/ 772 w 2277"/>
              <a:gd name="T29" fmla="*/ 2178 h 2396"/>
              <a:gd name="T30" fmla="*/ 2127 w 2277"/>
              <a:gd name="T31" fmla="*/ 824 h 2396"/>
              <a:gd name="T32" fmla="*/ 1495 w 2277"/>
              <a:gd name="T33" fmla="*/ 550 h 2396"/>
              <a:gd name="T34" fmla="*/ 1566 w 2277"/>
              <a:gd name="T35" fmla="*/ 580 h 2396"/>
              <a:gd name="T36" fmla="*/ 1594 w 2277"/>
              <a:gd name="T37" fmla="*/ 651 h 2396"/>
              <a:gd name="T38" fmla="*/ 1566 w 2277"/>
              <a:gd name="T39" fmla="*/ 723 h 2396"/>
              <a:gd name="T40" fmla="*/ 199 w 2277"/>
              <a:gd name="T41" fmla="*/ 2063 h 2396"/>
              <a:gd name="T42" fmla="*/ 108 w 2277"/>
              <a:gd name="T43" fmla="*/ 2035 h 2396"/>
              <a:gd name="T44" fmla="*/ 81 w 2277"/>
              <a:gd name="T45" fmla="*/ 1944 h 2396"/>
              <a:gd name="T46" fmla="*/ 1423 w 2277"/>
              <a:gd name="T47" fmla="*/ 580 h 2396"/>
              <a:gd name="T48" fmla="*/ 1495 w 2277"/>
              <a:gd name="T49" fmla="*/ 550 h 2396"/>
              <a:gd name="T50" fmla="*/ 2078 w 2277"/>
              <a:gd name="T51" fmla="*/ 342 h 2396"/>
              <a:gd name="T52" fmla="*/ 2127 w 2277"/>
              <a:gd name="T53" fmla="*/ 405 h 2396"/>
              <a:gd name="T54" fmla="*/ 2116 w 2277"/>
              <a:gd name="T55" fmla="*/ 480 h 2396"/>
              <a:gd name="T56" fmla="*/ 761 w 2277"/>
              <a:gd name="T57" fmla="*/ 1834 h 2396"/>
              <a:gd name="T58" fmla="*/ 676 w 2277"/>
              <a:gd name="T59" fmla="*/ 1838 h 2396"/>
              <a:gd name="T60" fmla="*/ 615 w 2277"/>
              <a:gd name="T61" fmla="*/ 1754 h 2396"/>
              <a:gd name="T62" fmla="*/ 643 w 2277"/>
              <a:gd name="T63" fmla="*/ 1672 h 2396"/>
              <a:gd name="T64" fmla="*/ 2003 w 2277"/>
              <a:gd name="T65" fmla="*/ 333 h 2396"/>
              <a:gd name="T66" fmla="*/ 1704 w 2277"/>
              <a:gd name="T67" fmla="*/ 54 h 2396"/>
              <a:gd name="T68" fmla="*/ 1750 w 2277"/>
              <a:gd name="T69" fmla="*/ 80 h 2396"/>
              <a:gd name="T70" fmla="*/ 1779 w 2277"/>
              <a:gd name="T71" fmla="*/ 152 h 2396"/>
              <a:gd name="T72" fmla="*/ 1750 w 2277"/>
              <a:gd name="T73" fmla="*/ 224 h 2396"/>
              <a:gd name="T74" fmla="*/ 384 w 2277"/>
              <a:gd name="T75" fmla="*/ 1564 h 2396"/>
              <a:gd name="T76" fmla="*/ 294 w 2277"/>
              <a:gd name="T77" fmla="*/ 1536 h 2396"/>
              <a:gd name="T78" fmla="*/ 266 w 2277"/>
              <a:gd name="T79" fmla="*/ 1445 h 2396"/>
              <a:gd name="T80" fmla="*/ 1607 w 2277"/>
              <a:gd name="T81" fmla="*/ 80 h 2396"/>
              <a:gd name="T82" fmla="*/ 1678 w 2277"/>
              <a:gd name="T83" fmla="*/ 51 h 2396"/>
              <a:gd name="T84" fmla="*/ 1465 w 2277"/>
              <a:gd name="T85" fmla="*/ 12 h 2396"/>
              <a:gd name="T86" fmla="*/ 1512 w 2277"/>
              <a:gd name="T87" fmla="*/ 75 h 2396"/>
              <a:gd name="T88" fmla="*/ 1502 w 2277"/>
              <a:gd name="T89" fmla="*/ 150 h 2396"/>
              <a:gd name="T90" fmla="*/ 147 w 2277"/>
              <a:gd name="T91" fmla="*/ 1504 h 2396"/>
              <a:gd name="T92" fmla="*/ 63 w 2277"/>
              <a:gd name="T93" fmla="*/ 1508 h 2396"/>
              <a:gd name="T94" fmla="*/ 0 w 2277"/>
              <a:gd name="T95" fmla="*/ 1424 h 2396"/>
              <a:gd name="T96" fmla="*/ 28 w 2277"/>
              <a:gd name="T97" fmla="*/ 1342 h 2396"/>
              <a:gd name="T98" fmla="*/ 1388 w 2277"/>
              <a:gd name="T99" fmla="*/ 4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77" h="2396">
                <a:moveTo>
                  <a:pt x="1792" y="881"/>
                </a:moveTo>
                <a:lnTo>
                  <a:pt x="1816" y="885"/>
                </a:lnTo>
                <a:lnTo>
                  <a:pt x="1840" y="895"/>
                </a:lnTo>
                <a:lnTo>
                  <a:pt x="1863" y="911"/>
                </a:lnTo>
                <a:lnTo>
                  <a:pt x="1879" y="934"/>
                </a:lnTo>
                <a:lnTo>
                  <a:pt x="1889" y="956"/>
                </a:lnTo>
                <a:lnTo>
                  <a:pt x="1893" y="983"/>
                </a:lnTo>
                <a:lnTo>
                  <a:pt x="1889" y="1009"/>
                </a:lnTo>
                <a:lnTo>
                  <a:pt x="1879" y="1033"/>
                </a:lnTo>
                <a:lnTo>
                  <a:pt x="1863" y="1054"/>
                </a:lnTo>
                <a:lnTo>
                  <a:pt x="548" y="2368"/>
                </a:lnTo>
                <a:lnTo>
                  <a:pt x="524" y="2386"/>
                </a:lnTo>
                <a:lnTo>
                  <a:pt x="496" y="2394"/>
                </a:lnTo>
                <a:lnTo>
                  <a:pt x="468" y="2396"/>
                </a:lnTo>
                <a:lnTo>
                  <a:pt x="438" y="2389"/>
                </a:lnTo>
                <a:lnTo>
                  <a:pt x="405" y="2368"/>
                </a:lnTo>
                <a:lnTo>
                  <a:pt x="383" y="2333"/>
                </a:lnTo>
                <a:lnTo>
                  <a:pt x="377" y="2305"/>
                </a:lnTo>
                <a:lnTo>
                  <a:pt x="377" y="2278"/>
                </a:lnTo>
                <a:lnTo>
                  <a:pt x="388" y="2250"/>
                </a:lnTo>
                <a:lnTo>
                  <a:pt x="405" y="2225"/>
                </a:lnTo>
                <a:lnTo>
                  <a:pt x="1720" y="911"/>
                </a:lnTo>
                <a:lnTo>
                  <a:pt x="1741" y="895"/>
                </a:lnTo>
                <a:lnTo>
                  <a:pt x="1765" y="885"/>
                </a:lnTo>
                <a:lnTo>
                  <a:pt x="1792" y="881"/>
                </a:lnTo>
                <a:close/>
                <a:moveTo>
                  <a:pt x="2176" y="812"/>
                </a:moveTo>
                <a:lnTo>
                  <a:pt x="2202" y="815"/>
                </a:lnTo>
                <a:lnTo>
                  <a:pt x="2226" y="824"/>
                </a:lnTo>
                <a:lnTo>
                  <a:pt x="2247" y="841"/>
                </a:lnTo>
                <a:lnTo>
                  <a:pt x="2265" y="862"/>
                </a:lnTo>
                <a:lnTo>
                  <a:pt x="2273" y="887"/>
                </a:lnTo>
                <a:lnTo>
                  <a:pt x="2277" y="913"/>
                </a:lnTo>
                <a:lnTo>
                  <a:pt x="2273" y="937"/>
                </a:lnTo>
                <a:lnTo>
                  <a:pt x="2265" y="962"/>
                </a:lnTo>
                <a:lnTo>
                  <a:pt x="2247" y="984"/>
                </a:lnTo>
                <a:lnTo>
                  <a:pt x="934" y="2297"/>
                </a:lnTo>
                <a:lnTo>
                  <a:pt x="910" y="2316"/>
                </a:lnTo>
                <a:lnTo>
                  <a:pt x="882" y="2325"/>
                </a:lnTo>
                <a:lnTo>
                  <a:pt x="852" y="2326"/>
                </a:lnTo>
                <a:lnTo>
                  <a:pt x="824" y="2319"/>
                </a:lnTo>
                <a:lnTo>
                  <a:pt x="791" y="2297"/>
                </a:lnTo>
                <a:lnTo>
                  <a:pt x="768" y="2264"/>
                </a:lnTo>
                <a:lnTo>
                  <a:pt x="761" y="2236"/>
                </a:lnTo>
                <a:lnTo>
                  <a:pt x="763" y="2206"/>
                </a:lnTo>
                <a:lnTo>
                  <a:pt x="772" y="2178"/>
                </a:lnTo>
                <a:lnTo>
                  <a:pt x="791" y="2154"/>
                </a:lnTo>
                <a:lnTo>
                  <a:pt x="2104" y="841"/>
                </a:lnTo>
                <a:lnTo>
                  <a:pt x="2127" y="824"/>
                </a:lnTo>
                <a:lnTo>
                  <a:pt x="2151" y="815"/>
                </a:lnTo>
                <a:lnTo>
                  <a:pt x="2176" y="812"/>
                </a:lnTo>
                <a:close/>
                <a:moveTo>
                  <a:pt x="1495" y="550"/>
                </a:moveTo>
                <a:lnTo>
                  <a:pt x="1519" y="553"/>
                </a:lnTo>
                <a:lnTo>
                  <a:pt x="1544" y="562"/>
                </a:lnTo>
                <a:lnTo>
                  <a:pt x="1566" y="580"/>
                </a:lnTo>
                <a:lnTo>
                  <a:pt x="1582" y="600"/>
                </a:lnTo>
                <a:lnTo>
                  <a:pt x="1593" y="625"/>
                </a:lnTo>
                <a:lnTo>
                  <a:pt x="1594" y="651"/>
                </a:lnTo>
                <a:lnTo>
                  <a:pt x="1593" y="676"/>
                </a:lnTo>
                <a:lnTo>
                  <a:pt x="1582" y="700"/>
                </a:lnTo>
                <a:lnTo>
                  <a:pt x="1566" y="723"/>
                </a:lnTo>
                <a:lnTo>
                  <a:pt x="252" y="2035"/>
                </a:lnTo>
                <a:lnTo>
                  <a:pt x="227" y="2052"/>
                </a:lnTo>
                <a:lnTo>
                  <a:pt x="199" y="2063"/>
                </a:lnTo>
                <a:lnTo>
                  <a:pt x="171" y="2065"/>
                </a:lnTo>
                <a:lnTo>
                  <a:pt x="142" y="2058"/>
                </a:lnTo>
                <a:lnTo>
                  <a:pt x="108" y="2035"/>
                </a:lnTo>
                <a:lnTo>
                  <a:pt x="86" y="2002"/>
                </a:lnTo>
                <a:lnTo>
                  <a:pt x="79" y="1974"/>
                </a:lnTo>
                <a:lnTo>
                  <a:pt x="81" y="1944"/>
                </a:lnTo>
                <a:lnTo>
                  <a:pt x="91" y="1916"/>
                </a:lnTo>
                <a:lnTo>
                  <a:pt x="108" y="1892"/>
                </a:lnTo>
                <a:lnTo>
                  <a:pt x="1423" y="580"/>
                </a:lnTo>
                <a:lnTo>
                  <a:pt x="1444" y="562"/>
                </a:lnTo>
                <a:lnTo>
                  <a:pt x="1469" y="553"/>
                </a:lnTo>
                <a:lnTo>
                  <a:pt x="1495" y="550"/>
                </a:lnTo>
                <a:close/>
                <a:moveTo>
                  <a:pt x="2029" y="330"/>
                </a:moveTo>
                <a:lnTo>
                  <a:pt x="2054" y="333"/>
                </a:lnTo>
                <a:lnTo>
                  <a:pt x="2078" y="342"/>
                </a:lnTo>
                <a:lnTo>
                  <a:pt x="2101" y="360"/>
                </a:lnTo>
                <a:lnTo>
                  <a:pt x="2116" y="381"/>
                </a:lnTo>
                <a:lnTo>
                  <a:pt x="2127" y="405"/>
                </a:lnTo>
                <a:lnTo>
                  <a:pt x="2130" y="431"/>
                </a:lnTo>
                <a:lnTo>
                  <a:pt x="2127" y="457"/>
                </a:lnTo>
                <a:lnTo>
                  <a:pt x="2116" y="480"/>
                </a:lnTo>
                <a:lnTo>
                  <a:pt x="2101" y="503"/>
                </a:lnTo>
                <a:lnTo>
                  <a:pt x="786" y="1815"/>
                </a:lnTo>
                <a:lnTo>
                  <a:pt x="761" y="1834"/>
                </a:lnTo>
                <a:lnTo>
                  <a:pt x="734" y="1843"/>
                </a:lnTo>
                <a:lnTo>
                  <a:pt x="706" y="1845"/>
                </a:lnTo>
                <a:lnTo>
                  <a:pt x="676" y="1838"/>
                </a:lnTo>
                <a:lnTo>
                  <a:pt x="643" y="1815"/>
                </a:lnTo>
                <a:lnTo>
                  <a:pt x="620" y="1782"/>
                </a:lnTo>
                <a:lnTo>
                  <a:pt x="615" y="1754"/>
                </a:lnTo>
                <a:lnTo>
                  <a:pt x="615" y="1724"/>
                </a:lnTo>
                <a:lnTo>
                  <a:pt x="625" y="1696"/>
                </a:lnTo>
                <a:lnTo>
                  <a:pt x="643" y="1672"/>
                </a:lnTo>
                <a:lnTo>
                  <a:pt x="1957" y="360"/>
                </a:lnTo>
                <a:lnTo>
                  <a:pt x="1978" y="342"/>
                </a:lnTo>
                <a:lnTo>
                  <a:pt x="2003" y="333"/>
                </a:lnTo>
                <a:lnTo>
                  <a:pt x="2029" y="330"/>
                </a:lnTo>
                <a:close/>
                <a:moveTo>
                  <a:pt x="1678" y="51"/>
                </a:moveTo>
                <a:lnTo>
                  <a:pt x="1704" y="54"/>
                </a:lnTo>
                <a:lnTo>
                  <a:pt x="1729" y="63"/>
                </a:lnTo>
                <a:lnTo>
                  <a:pt x="1750" y="80"/>
                </a:lnTo>
                <a:lnTo>
                  <a:pt x="1750" y="80"/>
                </a:lnTo>
                <a:lnTo>
                  <a:pt x="1767" y="101"/>
                </a:lnTo>
                <a:lnTo>
                  <a:pt x="1776" y="126"/>
                </a:lnTo>
                <a:lnTo>
                  <a:pt x="1779" y="152"/>
                </a:lnTo>
                <a:lnTo>
                  <a:pt x="1776" y="178"/>
                </a:lnTo>
                <a:lnTo>
                  <a:pt x="1767" y="201"/>
                </a:lnTo>
                <a:lnTo>
                  <a:pt x="1750" y="224"/>
                </a:lnTo>
                <a:lnTo>
                  <a:pt x="437" y="1536"/>
                </a:lnTo>
                <a:lnTo>
                  <a:pt x="412" y="1555"/>
                </a:lnTo>
                <a:lnTo>
                  <a:pt x="384" y="1564"/>
                </a:lnTo>
                <a:lnTo>
                  <a:pt x="355" y="1566"/>
                </a:lnTo>
                <a:lnTo>
                  <a:pt x="327" y="1559"/>
                </a:lnTo>
                <a:lnTo>
                  <a:pt x="294" y="1536"/>
                </a:lnTo>
                <a:lnTo>
                  <a:pt x="271" y="1503"/>
                </a:lnTo>
                <a:lnTo>
                  <a:pt x="264" y="1475"/>
                </a:lnTo>
                <a:lnTo>
                  <a:pt x="266" y="1445"/>
                </a:lnTo>
                <a:lnTo>
                  <a:pt x="274" y="1417"/>
                </a:lnTo>
                <a:lnTo>
                  <a:pt x="294" y="1393"/>
                </a:lnTo>
                <a:lnTo>
                  <a:pt x="1607" y="80"/>
                </a:lnTo>
                <a:lnTo>
                  <a:pt x="1629" y="63"/>
                </a:lnTo>
                <a:lnTo>
                  <a:pt x="1652" y="54"/>
                </a:lnTo>
                <a:lnTo>
                  <a:pt x="1678" y="51"/>
                </a:lnTo>
                <a:close/>
                <a:moveTo>
                  <a:pt x="1414" y="0"/>
                </a:moveTo>
                <a:lnTo>
                  <a:pt x="1441" y="4"/>
                </a:lnTo>
                <a:lnTo>
                  <a:pt x="1465" y="12"/>
                </a:lnTo>
                <a:lnTo>
                  <a:pt x="1486" y="30"/>
                </a:lnTo>
                <a:lnTo>
                  <a:pt x="1502" y="51"/>
                </a:lnTo>
                <a:lnTo>
                  <a:pt x="1512" y="75"/>
                </a:lnTo>
                <a:lnTo>
                  <a:pt x="1516" y="101"/>
                </a:lnTo>
                <a:lnTo>
                  <a:pt x="1512" y="128"/>
                </a:lnTo>
                <a:lnTo>
                  <a:pt x="1502" y="150"/>
                </a:lnTo>
                <a:lnTo>
                  <a:pt x="1486" y="173"/>
                </a:lnTo>
                <a:lnTo>
                  <a:pt x="171" y="1485"/>
                </a:lnTo>
                <a:lnTo>
                  <a:pt x="147" y="1504"/>
                </a:lnTo>
                <a:lnTo>
                  <a:pt x="121" y="1513"/>
                </a:lnTo>
                <a:lnTo>
                  <a:pt x="91" y="1515"/>
                </a:lnTo>
                <a:lnTo>
                  <a:pt x="63" y="1508"/>
                </a:lnTo>
                <a:lnTo>
                  <a:pt x="28" y="1485"/>
                </a:lnTo>
                <a:lnTo>
                  <a:pt x="7" y="1452"/>
                </a:lnTo>
                <a:lnTo>
                  <a:pt x="0" y="1424"/>
                </a:lnTo>
                <a:lnTo>
                  <a:pt x="2" y="1395"/>
                </a:lnTo>
                <a:lnTo>
                  <a:pt x="11" y="1367"/>
                </a:lnTo>
                <a:lnTo>
                  <a:pt x="28" y="1342"/>
                </a:lnTo>
                <a:lnTo>
                  <a:pt x="1343" y="30"/>
                </a:lnTo>
                <a:lnTo>
                  <a:pt x="1364" y="12"/>
                </a:lnTo>
                <a:lnTo>
                  <a:pt x="1388" y="4"/>
                </a:lnTo>
                <a:lnTo>
                  <a:pt x="1414" y="0"/>
                </a:lnTo>
                <a:close/>
              </a:path>
            </a:pathLst>
          </a:custGeom>
          <a:blipFill dpi="0" rotWithShape="1">
            <a:blip r:embed="rId1" cstate="screen">
              <a:grayscl/>
              <a:extLst>
                <a:ext uri="{BEBA8EAE-BF5A-486C-A8C5-ECC9F3942E4B}">
                  <a14:imgProps xmlns:a14="http://schemas.microsoft.com/office/drawing/2010/main">
                    <a14:imgLayer r:embed="rId2">
                      <a14:imgEffect>
                        <a14:brightnessContrast bright="40000" contrast="20000"/>
                      </a14:imgEffect>
                    </a14:imgLayer>
                  </a14:imgProps>
                </a:ext>
              </a:extLst>
            </a:blip>
            <a:srcRect/>
            <a:stretch>
              <a:fillRect/>
            </a:stretch>
          </a:blipFill>
          <a:ln w="0">
            <a:noFill/>
            <a:prstDash val="solid"/>
            <a:round/>
          </a:ln>
        </p:spPr>
        <p:txBody>
          <a:bodyPr vert="horz" wrap="square" lIns="128580" tIns="64290" rIns="128580" bIns="64290" numCol="1" anchor="t" anchorCtr="0" compatLnSpc="1"/>
          <a:lstStyle/>
          <a:p>
            <a:endParaRPr lang="zh-CN" altLang="en-US"/>
          </a:p>
        </p:txBody>
      </p:sp>
      <p:sp>
        <p:nvSpPr>
          <p:cNvPr id="3" name="矩形 259"/>
          <p:cNvSpPr>
            <a:spLocks noChangeArrowheads="1"/>
          </p:cNvSpPr>
          <p:nvPr/>
        </p:nvSpPr>
        <p:spPr bwMode="auto">
          <a:xfrm>
            <a:off x="6120522" y="4005289"/>
            <a:ext cx="3816424"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7200" b="1" cap="all" dirty="0">
                <a:solidFill>
                  <a:schemeClr val="bg1">
                    <a:lumMod val="65000"/>
                  </a:schemeClr>
                </a:solidFill>
                <a:latin typeface="Agency FB" panose="020B0503020202020204" pitchFamily="34" charset="0"/>
                <a:cs typeface="Arial" panose="020B0604020202020204" pitchFamily="34" charset="0"/>
              </a:rPr>
              <a:t>Thank you!</a:t>
            </a:r>
            <a:endParaRPr lang="en-US" altLang="zh-CN" sz="7200" b="1" cap="all" dirty="0">
              <a:solidFill>
                <a:schemeClr val="bg1">
                  <a:lumMod val="65000"/>
                </a:schemeClr>
              </a:solidFill>
              <a:latin typeface="Agency FB" panose="020B0503020202020204" pitchFamily="34" charset="0"/>
              <a:cs typeface="Arial" panose="020B0604020202020204" pitchFamily="34" charset="0"/>
            </a:endParaRPr>
          </a:p>
        </p:txBody>
      </p:sp>
      <p:cxnSp>
        <p:nvCxnSpPr>
          <p:cNvPr id="5" name="直接连接符 4"/>
          <p:cNvCxnSpPr/>
          <p:nvPr/>
        </p:nvCxnSpPr>
        <p:spPr>
          <a:xfrm>
            <a:off x="5749248" y="5327823"/>
            <a:ext cx="672879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00" advTm="0">
        <p:dissolve/>
      </p:transition>
    </mc:Choice>
    <mc:Fallback>
      <p:transition spd="slow"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
                                        </p:tgtEl>
                                        <p:attrNameLst>
                                          <p:attrName>ppt_y</p:attrName>
                                        </p:attrNameLst>
                                      </p:cBhvr>
                                      <p:tavLst>
                                        <p:tav tm="0">
                                          <p:val>
                                            <p:strVal val="#ppt_y"/>
                                          </p:val>
                                        </p:tav>
                                        <p:tav tm="100000">
                                          <p:val>
                                            <p:strVal val="#ppt_y"/>
                                          </p:val>
                                        </p:tav>
                                      </p:tavLst>
                                    </p:anim>
                                    <p:anim calcmode="lin" valueType="num">
                                      <p:cBhvr>
                                        <p:cTn id="13"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
                                        </p:tgtEl>
                                      </p:cBhvr>
                                    </p:animEffect>
                                  </p:childTnLst>
                                </p:cTn>
                              </p:par>
                            </p:childTnLst>
                          </p:cTn>
                        </p:par>
                        <p:par>
                          <p:cTn id="16" fill="hold">
                            <p:stCondLst>
                              <p:cond delay="1450"/>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3"/>
                                        </p:tgtEl>
                                      </p:cBhvr>
                                    </p:animEffect>
                                    <p:animScale>
                                      <p:cBhvr>
                                        <p:cTn id="19" dur="250" autoRev="1" fill="hold"/>
                                        <p:tgtEl>
                                          <p:spTgt spid="3"/>
                                        </p:tgtEl>
                                      </p:cBhvr>
                                      <p:by x="105000" y="105000"/>
                                    </p:animScale>
                                  </p:childTnLst>
                                </p:cTn>
                              </p:par>
                            </p:childTnLst>
                          </p:cTn>
                        </p:par>
                        <p:par>
                          <p:cTn id="20" fill="hold">
                            <p:stCondLst>
                              <p:cond delay="195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6"/>
          <p:cNvSpPr>
            <a:spLocks noEditPoints="1"/>
          </p:cNvSpPr>
          <p:nvPr/>
        </p:nvSpPr>
        <p:spPr bwMode="auto">
          <a:xfrm>
            <a:off x="1346429" y="942031"/>
            <a:ext cx="5082946" cy="5348589"/>
          </a:xfrm>
          <a:custGeom>
            <a:avLst/>
            <a:gdLst>
              <a:gd name="T0" fmla="*/ 1840 w 2277"/>
              <a:gd name="T1" fmla="*/ 895 h 2396"/>
              <a:gd name="T2" fmla="*/ 1889 w 2277"/>
              <a:gd name="T3" fmla="*/ 956 h 2396"/>
              <a:gd name="T4" fmla="*/ 1879 w 2277"/>
              <a:gd name="T5" fmla="*/ 1033 h 2396"/>
              <a:gd name="T6" fmla="*/ 524 w 2277"/>
              <a:gd name="T7" fmla="*/ 2386 h 2396"/>
              <a:gd name="T8" fmla="*/ 438 w 2277"/>
              <a:gd name="T9" fmla="*/ 2389 h 2396"/>
              <a:gd name="T10" fmla="*/ 377 w 2277"/>
              <a:gd name="T11" fmla="*/ 2305 h 2396"/>
              <a:gd name="T12" fmla="*/ 405 w 2277"/>
              <a:gd name="T13" fmla="*/ 2225 h 2396"/>
              <a:gd name="T14" fmla="*/ 1765 w 2277"/>
              <a:gd name="T15" fmla="*/ 885 h 2396"/>
              <a:gd name="T16" fmla="*/ 2202 w 2277"/>
              <a:gd name="T17" fmla="*/ 815 h 2396"/>
              <a:gd name="T18" fmla="*/ 2265 w 2277"/>
              <a:gd name="T19" fmla="*/ 862 h 2396"/>
              <a:gd name="T20" fmla="*/ 2273 w 2277"/>
              <a:gd name="T21" fmla="*/ 937 h 2396"/>
              <a:gd name="T22" fmla="*/ 934 w 2277"/>
              <a:gd name="T23" fmla="*/ 2297 h 2396"/>
              <a:gd name="T24" fmla="*/ 852 w 2277"/>
              <a:gd name="T25" fmla="*/ 2326 h 2396"/>
              <a:gd name="T26" fmla="*/ 768 w 2277"/>
              <a:gd name="T27" fmla="*/ 2264 h 2396"/>
              <a:gd name="T28" fmla="*/ 772 w 2277"/>
              <a:gd name="T29" fmla="*/ 2178 h 2396"/>
              <a:gd name="T30" fmla="*/ 2127 w 2277"/>
              <a:gd name="T31" fmla="*/ 824 h 2396"/>
              <a:gd name="T32" fmla="*/ 1495 w 2277"/>
              <a:gd name="T33" fmla="*/ 550 h 2396"/>
              <a:gd name="T34" fmla="*/ 1566 w 2277"/>
              <a:gd name="T35" fmla="*/ 580 h 2396"/>
              <a:gd name="T36" fmla="*/ 1594 w 2277"/>
              <a:gd name="T37" fmla="*/ 651 h 2396"/>
              <a:gd name="T38" fmla="*/ 1566 w 2277"/>
              <a:gd name="T39" fmla="*/ 723 h 2396"/>
              <a:gd name="T40" fmla="*/ 199 w 2277"/>
              <a:gd name="T41" fmla="*/ 2063 h 2396"/>
              <a:gd name="T42" fmla="*/ 108 w 2277"/>
              <a:gd name="T43" fmla="*/ 2035 h 2396"/>
              <a:gd name="T44" fmla="*/ 81 w 2277"/>
              <a:gd name="T45" fmla="*/ 1944 h 2396"/>
              <a:gd name="T46" fmla="*/ 1423 w 2277"/>
              <a:gd name="T47" fmla="*/ 580 h 2396"/>
              <a:gd name="T48" fmla="*/ 1495 w 2277"/>
              <a:gd name="T49" fmla="*/ 550 h 2396"/>
              <a:gd name="T50" fmla="*/ 2078 w 2277"/>
              <a:gd name="T51" fmla="*/ 342 h 2396"/>
              <a:gd name="T52" fmla="*/ 2127 w 2277"/>
              <a:gd name="T53" fmla="*/ 405 h 2396"/>
              <a:gd name="T54" fmla="*/ 2116 w 2277"/>
              <a:gd name="T55" fmla="*/ 480 h 2396"/>
              <a:gd name="T56" fmla="*/ 761 w 2277"/>
              <a:gd name="T57" fmla="*/ 1834 h 2396"/>
              <a:gd name="T58" fmla="*/ 676 w 2277"/>
              <a:gd name="T59" fmla="*/ 1838 h 2396"/>
              <a:gd name="T60" fmla="*/ 615 w 2277"/>
              <a:gd name="T61" fmla="*/ 1754 h 2396"/>
              <a:gd name="T62" fmla="*/ 643 w 2277"/>
              <a:gd name="T63" fmla="*/ 1672 h 2396"/>
              <a:gd name="T64" fmla="*/ 2003 w 2277"/>
              <a:gd name="T65" fmla="*/ 333 h 2396"/>
              <a:gd name="T66" fmla="*/ 1704 w 2277"/>
              <a:gd name="T67" fmla="*/ 54 h 2396"/>
              <a:gd name="T68" fmla="*/ 1750 w 2277"/>
              <a:gd name="T69" fmla="*/ 80 h 2396"/>
              <a:gd name="T70" fmla="*/ 1779 w 2277"/>
              <a:gd name="T71" fmla="*/ 152 h 2396"/>
              <a:gd name="T72" fmla="*/ 1750 w 2277"/>
              <a:gd name="T73" fmla="*/ 224 h 2396"/>
              <a:gd name="T74" fmla="*/ 384 w 2277"/>
              <a:gd name="T75" fmla="*/ 1564 h 2396"/>
              <a:gd name="T76" fmla="*/ 294 w 2277"/>
              <a:gd name="T77" fmla="*/ 1536 h 2396"/>
              <a:gd name="T78" fmla="*/ 266 w 2277"/>
              <a:gd name="T79" fmla="*/ 1445 h 2396"/>
              <a:gd name="T80" fmla="*/ 1607 w 2277"/>
              <a:gd name="T81" fmla="*/ 80 h 2396"/>
              <a:gd name="T82" fmla="*/ 1678 w 2277"/>
              <a:gd name="T83" fmla="*/ 51 h 2396"/>
              <a:gd name="T84" fmla="*/ 1465 w 2277"/>
              <a:gd name="T85" fmla="*/ 12 h 2396"/>
              <a:gd name="T86" fmla="*/ 1512 w 2277"/>
              <a:gd name="T87" fmla="*/ 75 h 2396"/>
              <a:gd name="T88" fmla="*/ 1502 w 2277"/>
              <a:gd name="T89" fmla="*/ 150 h 2396"/>
              <a:gd name="T90" fmla="*/ 147 w 2277"/>
              <a:gd name="T91" fmla="*/ 1504 h 2396"/>
              <a:gd name="T92" fmla="*/ 63 w 2277"/>
              <a:gd name="T93" fmla="*/ 1508 h 2396"/>
              <a:gd name="T94" fmla="*/ 0 w 2277"/>
              <a:gd name="T95" fmla="*/ 1424 h 2396"/>
              <a:gd name="T96" fmla="*/ 28 w 2277"/>
              <a:gd name="T97" fmla="*/ 1342 h 2396"/>
              <a:gd name="T98" fmla="*/ 1388 w 2277"/>
              <a:gd name="T99" fmla="*/ 4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77" h="2396">
                <a:moveTo>
                  <a:pt x="1792" y="881"/>
                </a:moveTo>
                <a:lnTo>
                  <a:pt x="1816" y="885"/>
                </a:lnTo>
                <a:lnTo>
                  <a:pt x="1840" y="895"/>
                </a:lnTo>
                <a:lnTo>
                  <a:pt x="1863" y="911"/>
                </a:lnTo>
                <a:lnTo>
                  <a:pt x="1879" y="934"/>
                </a:lnTo>
                <a:lnTo>
                  <a:pt x="1889" y="956"/>
                </a:lnTo>
                <a:lnTo>
                  <a:pt x="1893" y="983"/>
                </a:lnTo>
                <a:lnTo>
                  <a:pt x="1889" y="1009"/>
                </a:lnTo>
                <a:lnTo>
                  <a:pt x="1879" y="1033"/>
                </a:lnTo>
                <a:lnTo>
                  <a:pt x="1863" y="1054"/>
                </a:lnTo>
                <a:lnTo>
                  <a:pt x="548" y="2368"/>
                </a:lnTo>
                <a:lnTo>
                  <a:pt x="524" y="2386"/>
                </a:lnTo>
                <a:lnTo>
                  <a:pt x="496" y="2394"/>
                </a:lnTo>
                <a:lnTo>
                  <a:pt x="468" y="2396"/>
                </a:lnTo>
                <a:lnTo>
                  <a:pt x="438" y="2389"/>
                </a:lnTo>
                <a:lnTo>
                  <a:pt x="405" y="2368"/>
                </a:lnTo>
                <a:lnTo>
                  <a:pt x="383" y="2333"/>
                </a:lnTo>
                <a:lnTo>
                  <a:pt x="377" y="2305"/>
                </a:lnTo>
                <a:lnTo>
                  <a:pt x="377" y="2278"/>
                </a:lnTo>
                <a:lnTo>
                  <a:pt x="388" y="2250"/>
                </a:lnTo>
                <a:lnTo>
                  <a:pt x="405" y="2225"/>
                </a:lnTo>
                <a:lnTo>
                  <a:pt x="1720" y="911"/>
                </a:lnTo>
                <a:lnTo>
                  <a:pt x="1741" y="895"/>
                </a:lnTo>
                <a:lnTo>
                  <a:pt x="1765" y="885"/>
                </a:lnTo>
                <a:lnTo>
                  <a:pt x="1792" y="881"/>
                </a:lnTo>
                <a:close/>
                <a:moveTo>
                  <a:pt x="2176" y="812"/>
                </a:moveTo>
                <a:lnTo>
                  <a:pt x="2202" y="815"/>
                </a:lnTo>
                <a:lnTo>
                  <a:pt x="2226" y="824"/>
                </a:lnTo>
                <a:lnTo>
                  <a:pt x="2247" y="841"/>
                </a:lnTo>
                <a:lnTo>
                  <a:pt x="2265" y="862"/>
                </a:lnTo>
                <a:lnTo>
                  <a:pt x="2273" y="887"/>
                </a:lnTo>
                <a:lnTo>
                  <a:pt x="2277" y="913"/>
                </a:lnTo>
                <a:lnTo>
                  <a:pt x="2273" y="937"/>
                </a:lnTo>
                <a:lnTo>
                  <a:pt x="2265" y="962"/>
                </a:lnTo>
                <a:lnTo>
                  <a:pt x="2247" y="984"/>
                </a:lnTo>
                <a:lnTo>
                  <a:pt x="934" y="2297"/>
                </a:lnTo>
                <a:lnTo>
                  <a:pt x="910" y="2316"/>
                </a:lnTo>
                <a:lnTo>
                  <a:pt x="882" y="2325"/>
                </a:lnTo>
                <a:lnTo>
                  <a:pt x="852" y="2326"/>
                </a:lnTo>
                <a:lnTo>
                  <a:pt x="824" y="2319"/>
                </a:lnTo>
                <a:lnTo>
                  <a:pt x="791" y="2297"/>
                </a:lnTo>
                <a:lnTo>
                  <a:pt x="768" y="2264"/>
                </a:lnTo>
                <a:lnTo>
                  <a:pt x="761" y="2236"/>
                </a:lnTo>
                <a:lnTo>
                  <a:pt x="763" y="2206"/>
                </a:lnTo>
                <a:lnTo>
                  <a:pt x="772" y="2178"/>
                </a:lnTo>
                <a:lnTo>
                  <a:pt x="791" y="2154"/>
                </a:lnTo>
                <a:lnTo>
                  <a:pt x="2104" y="841"/>
                </a:lnTo>
                <a:lnTo>
                  <a:pt x="2127" y="824"/>
                </a:lnTo>
                <a:lnTo>
                  <a:pt x="2151" y="815"/>
                </a:lnTo>
                <a:lnTo>
                  <a:pt x="2176" y="812"/>
                </a:lnTo>
                <a:close/>
                <a:moveTo>
                  <a:pt x="1495" y="550"/>
                </a:moveTo>
                <a:lnTo>
                  <a:pt x="1519" y="553"/>
                </a:lnTo>
                <a:lnTo>
                  <a:pt x="1544" y="562"/>
                </a:lnTo>
                <a:lnTo>
                  <a:pt x="1566" y="580"/>
                </a:lnTo>
                <a:lnTo>
                  <a:pt x="1582" y="600"/>
                </a:lnTo>
                <a:lnTo>
                  <a:pt x="1593" y="625"/>
                </a:lnTo>
                <a:lnTo>
                  <a:pt x="1594" y="651"/>
                </a:lnTo>
                <a:lnTo>
                  <a:pt x="1593" y="676"/>
                </a:lnTo>
                <a:lnTo>
                  <a:pt x="1582" y="700"/>
                </a:lnTo>
                <a:lnTo>
                  <a:pt x="1566" y="723"/>
                </a:lnTo>
                <a:lnTo>
                  <a:pt x="252" y="2035"/>
                </a:lnTo>
                <a:lnTo>
                  <a:pt x="227" y="2052"/>
                </a:lnTo>
                <a:lnTo>
                  <a:pt x="199" y="2063"/>
                </a:lnTo>
                <a:lnTo>
                  <a:pt x="171" y="2065"/>
                </a:lnTo>
                <a:lnTo>
                  <a:pt x="142" y="2058"/>
                </a:lnTo>
                <a:lnTo>
                  <a:pt x="108" y="2035"/>
                </a:lnTo>
                <a:lnTo>
                  <a:pt x="86" y="2002"/>
                </a:lnTo>
                <a:lnTo>
                  <a:pt x="79" y="1974"/>
                </a:lnTo>
                <a:lnTo>
                  <a:pt x="81" y="1944"/>
                </a:lnTo>
                <a:lnTo>
                  <a:pt x="91" y="1916"/>
                </a:lnTo>
                <a:lnTo>
                  <a:pt x="108" y="1892"/>
                </a:lnTo>
                <a:lnTo>
                  <a:pt x="1423" y="580"/>
                </a:lnTo>
                <a:lnTo>
                  <a:pt x="1444" y="562"/>
                </a:lnTo>
                <a:lnTo>
                  <a:pt x="1469" y="553"/>
                </a:lnTo>
                <a:lnTo>
                  <a:pt x="1495" y="550"/>
                </a:lnTo>
                <a:close/>
                <a:moveTo>
                  <a:pt x="2029" y="330"/>
                </a:moveTo>
                <a:lnTo>
                  <a:pt x="2054" y="333"/>
                </a:lnTo>
                <a:lnTo>
                  <a:pt x="2078" y="342"/>
                </a:lnTo>
                <a:lnTo>
                  <a:pt x="2101" y="360"/>
                </a:lnTo>
                <a:lnTo>
                  <a:pt x="2116" y="381"/>
                </a:lnTo>
                <a:lnTo>
                  <a:pt x="2127" y="405"/>
                </a:lnTo>
                <a:lnTo>
                  <a:pt x="2130" y="431"/>
                </a:lnTo>
                <a:lnTo>
                  <a:pt x="2127" y="457"/>
                </a:lnTo>
                <a:lnTo>
                  <a:pt x="2116" y="480"/>
                </a:lnTo>
                <a:lnTo>
                  <a:pt x="2101" y="503"/>
                </a:lnTo>
                <a:lnTo>
                  <a:pt x="786" y="1815"/>
                </a:lnTo>
                <a:lnTo>
                  <a:pt x="761" y="1834"/>
                </a:lnTo>
                <a:lnTo>
                  <a:pt x="734" y="1843"/>
                </a:lnTo>
                <a:lnTo>
                  <a:pt x="706" y="1845"/>
                </a:lnTo>
                <a:lnTo>
                  <a:pt x="676" y="1838"/>
                </a:lnTo>
                <a:lnTo>
                  <a:pt x="643" y="1815"/>
                </a:lnTo>
                <a:lnTo>
                  <a:pt x="620" y="1782"/>
                </a:lnTo>
                <a:lnTo>
                  <a:pt x="615" y="1754"/>
                </a:lnTo>
                <a:lnTo>
                  <a:pt x="615" y="1724"/>
                </a:lnTo>
                <a:lnTo>
                  <a:pt x="625" y="1696"/>
                </a:lnTo>
                <a:lnTo>
                  <a:pt x="643" y="1672"/>
                </a:lnTo>
                <a:lnTo>
                  <a:pt x="1957" y="360"/>
                </a:lnTo>
                <a:lnTo>
                  <a:pt x="1978" y="342"/>
                </a:lnTo>
                <a:lnTo>
                  <a:pt x="2003" y="333"/>
                </a:lnTo>
                <a:lnTo>
                  <a:pt x="2029" y="330"/>
                </a:lnTo>
                <a:close/>
                <a:moveTo>
                  <a:pt x="1678" y="51"/>
                </a:moveTo>
                <a:lnTo>
                  <a:pt x="1704" y="54"/>
                </a:lnTo>
                <a:lnTo>
                  <a:pt x="1729" y="63"/>
                </a:lnTo>
                <a:lnTo>
                  <a:pt x="1750" y="80"/>
                </a:lnTo>
                <a:lnTo>
                  <a:pt x="1750" y="80"/>
                </a:lnTo>
                <a:lnTo>
                  <a:pt x="1767" y="101"/>
                </a:lnTo>
                <a:lnTo>
                  <a:pt x="1776" y="126"/>
                </a:lnTo>
                <a:lnTo>
                  <a:pt x="1779" y="152"/>
                </a:lnTo>
                <a:lnTo>
                  <a:pt x="1776" y="178"/>
                </a:lnTo>
                <a:lnTo>
                  <a:pt x="1767" y="201"/>
                </a:lnTo>
                <a:lnTo>
                  <a:pt x="1750" y="224"/>
                </a:lnTo>
                <a:lnTo>
                  <a:pt x="437" y="1536"/>
                </a:lnTo>
                <a:lnTo>
                  <a:pt x="412" y="1555"/>
                </a:lnTo>
                <a:lnTo>
                  <a:pt x="384" y="1564"/>
                </a:lnTo>
                <a:lnTo>
                  <a:pt x="355" y="1566"/>
                </a:lnTo>
                <a:lnTo>
                  <a:pt x="327" y="1559"/>
                </a:lnTo>
                <a:lnTo>
                  <a:pt x="294" y="1536"/>
                </a:lnTo>
                <a:lnTo>
                  <a:pt x="271" y="1503"/>
                </a:lnTo>
                <a:lnTo>
                  <a:pt x="264" y="1475"/>
                </a:lnTo>
                <a:lnTo>
                  <a:pt x="266" y="1445"/>
                </a:lnTo>
                <a:lnTo>
                  <a:pt x="274" y="1417"/>
                </a:lnTo>
                <a:lnTo>
                  <a:pt x="294" y="1393"/>
                </a:lnTo>
                <a:lnTo>
                  <a:pt x="1607" y="80"/>
                </a:lnTo>
                <a:lnTo>
                  <a:pt x="1629" y="63"/>
                </a:lnTo>
                <a:lnTo>
                  <a:pt x="1652" y="54"/>
                </a:lnTo>
                <a:lnTo>
                  <a:pt x="1678" y="51"/>
                </a:lnTo>
                <a:close/>
                <a:moveTo>
                  <a:pt x="1414" y="0"/>
                </a:moveTo>
                <a:lnTo>
                  <a:pt x="1441" y="4"/>
                </a:lnTo>
                <a:lnTo>
                  <a:pt x="1465" y="12"/>
                </a:lnTo>
                <a:lnTo>
                  <a:pt x="1486" y="30"/>
                </a:lnTo>
                <a:lnTo>
                  <a:pt x="1502" y="51"/>
                </a:lnTo>
                <a:lnTo>
                  <a:pt x="1512" y="75"/>
                </a:lnTo>
                <a:lnTo>
                  <a:pt x="1516" y="101"/>
                </a:lnTo>
                <a:lnTo>
                  <a:pt x="1512" y="128"/>
                </a:lnTo>
                <a:lnTo>
                  <a:pt x="1502" y="150"/>
                </a:lnTo>
                <a:lnTo>
                  <a:pt x="1486" y="173"/>
                </a:lnTo>
                <a:lnTo>
                  <a:pt x="171" y="1485"/>
                </a:lnTo>
                <a:lnTo>
                  <a:pt x="147" y="1504"/>
                </a:lnTo>
                <a:lnTo>
                  <a:pt x="121" y="1513"/>
                </a:lnTo>
                <a:lnTo>
                  <a:pt x="91" y="1515"/>
                </a:lnTo>
                <a:lnTo>
                  <a:pt x="63" y="1508"/>
                </a:lnTo>
                <a:lnTo>
                  <a:pt x="28" y="1485"/>
                </a:lnTo>
                <a:lnTo>
                  <a:pt x="7" y="1452"/>
                </a:lnTo>
                <a:lnTo>
                  <a:pt x="0" y="1424"/>
                </a:lnTo>
                <a:lnTo>
                  <a:pt x="2" y="1395"/>
                </a:lnTo>
                <a:lnTo>
                  <a:pt x="11" y="1367"/>
                </a:lnTo>
                <a:lnTo>
                  <a:pt x="28" y="1342"/>
                </a:lnTo>
                <a:lnTo>
                  <a:pt x="1343" y="30"/>
                </a:lnTo>
                <a:lnTo>
                  <a:pt x="1364" y="12"/>
                </a:lnTo>
                <a:lnTo>
                  <a:pt x="1388" y="4"/>
                </a:lnTo>
                <a:lnTo>
                  <a:pt x="1414" y="0"/>
                </a:lnTo>
                <a:close/>
              </a:path>
            </a:pathLst>
          </a:custGeom>
          <a:blipFill dpi="0" rotWithShape="1">
            <a:blip r:embed="rId1" cstate="screen">
              <a:grayscl/>
              <a:extLst>
                <a:ext uri="{BEBA8EAE-BF5A-486C-A8C5-ECC9F3942E4B}">
                  <a14:imgProps xmlns:a14="http://schemas.microsoft.com/office/drawing/2010/main">
                    <a14:imgLayer r:embed="rId2">
                      <a14:imgEffect>
                        <a14:brightnessContrast bright="20000" contrast="40000"/>
                      </a14:imgEffect>
                    </a14:imgLayer>
                  </a14:imgProps>
                </a:ext>
              </a:extLst>
            </a:blip>
            <a:srcRect/>
            <a:stretch>
              <a:fillRect/>
            </a:stretch>
          </a:blipFill>
          <a:ln w="0">
            <a:noFill/>
            <a:prstDash val="solid"/>
            <a:round/>
          </a:ln>
        </p:spPr>
        <p:txBody>
          <a:bodyPr vert="horz" wrap="square" lIns="128580" tIns="64290" rIns="128580" bIns="64290" numCol="1" anchor="t" anchorCtr="0" compatLnSpc="1"/>
          <a:lstStyle/>
          <a:p>
            <a:endParaRPr lang="zh-CN" altLang="en-US"/>
          </a:p>
        </p:txBody>
      </p:sp>
      <p:sp>
        <p:nvSpPr>
          <p:cNvPr id="2" name="矩形 1"/>
          <p:cNvSpPr/>
          <p:nvPr/>
        </p:nvSpPr>
        <p:spPr>
          <a:xfrm>
            <a:off x="3290596" y="2152650"/>
            <a:ext cx="1224136" cy="2913062"/>
          </a:xfrm>
          <a:prstGeom prst="rect">
            <a:avLst/>
          </a:prstGeom>
          <a:solidFill>
            <a:srgbClr val="BFBFBF">
              <a:alpha val="89804"/>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矩形 18"/>
          <p:cNvSpPr/>
          <p:nvPr/>
        </p:nvSpPr>
        <p:spPr>
          <a:xfrm>
            <a:off x="6852003" y="2230145"/>
            <a:ext cx="5364480" cy="423545"/>
          </a:xfrm>
          <a:prstGeom prst="rect">
            <a:avLst/>
          </a:prstGeom>
          <a:effectLst/>
        </p:spPr>
        <p:txBody>
          <a:bodyPr wrap="none">
            <a:spAutoFit/>
          </a:bodyPr>
          <a:lstStyle/>
          <a:p>
            <a:pPr algn="r">
              <a:lnSpc>
                <a:spcPct val="120000"/>
              </a:lnSpc>
            </a:pPr>
            <a:r>
              <a:rPr lang="en-US" altLang="zh-CN" sz="1800" dirty="0" smtClean="0">
                <a:latin typeface="Arial" panose="020B0604020202020204" pitchFamily="34" charset="0"/>
                <a:ea typeface="微软雅黑" panose="020B0503020204020204" pitchFamily="34" charset="-122"/>
                <a:sym typeface="Arial" panose="020B0604020202020204" pitchFamily="34" charset="0"/>
              </a:rPr>
              <a:t>01   definition and measures of active management</a:t>
            </a:r>
            <a:endParaRPr lang="en-US" altLang="zh-CN" sz="1800" dirty="0" smtClean="0">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6720105" y="2177156"/>
            <a:ext cx="555041" cy="5286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6852003" y="3182645"/>
            <a:ext cx="2913380" cy="423545"/>
          </a:xfrm>
          <a:prstGeom prst="rect">
            <a:avLst/>
          </a:prstGeom>
          <a:effectLst/>
        </p:spPr>
        <p:txBody>
          <a:bodyPr wrap="none">
            <a:spAutoFit/>
          </a:bodyPr>
          <a:lstStyle/>
          <a:p>
            <a:pPr lvl="0" algn="r">
              <a:lnSpc>
                <a:spcPct val="120000"/>
              </a:lnSpc>
            </a:pPr>
            <a:r>
              <a:rPr lang="en-US" altLang="zh-CN" sz="1800" dirty="0" smtClean="0">
                <a:latin typeface="Arial" panose="020B0604020202020204" pitchFamily="34" charset="0"/>
                <a:ea typeface="微软雅黑" panose="020B0503020204020204" pitchFamily="34" charset="-122"/>
                <a:sym typeface="Arial" panose="020B0604020202020204" pitchFamily="34" charset="0"/>
              </a:rPr>
              <a:t>02   empirical methodology</a:t>
            </a:r>
            <a:endParaRPr lang="en-US" altLang="zh-CN" sz="1800" dirty="0" smtClean="0">
              <a:latin typeface="Arial" panose="020B0604020202020204" pitchFamily="34" charset="0"/>
              <a:ea typeface="微软雅黑" panose="020B0503020204020204" pitchFamily="34" charset="-122"/>
              <a:sym typeface="Arial" panose="020B0604020202020204" pitchFamily="34" charset="0"/>
            </a:endParaRPr>
          </a:p>
        </p:txBody>
      </p:sp>
      <p:sp>
        <p:nvSpPr>
          <p:cNvPr id="33" name="矩形 32"/>
          <p:cNvSpPr/>
          <p:nvPr/>
        </p:nvSpPr>
        <p:spPr>
          <a:xfrm>
            <a:off x="6720105" y="3129656"/>
            <a:ext cx="555041" cy="5286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33"/>
          <p:cNvSpPr/>
          <p:nvPr/>
        </p:nvSpPr>
        <p:spPr>
          <a:xfrm>
            <a:off x="6852003" y="4082440"/>
            <a:ext cx="3357880" cy="423545"/>
          </a:xfrm>
          <a:prstGeom prst="rect">
            <a:avLst/>
          </a:prstGeom>
          <a:effectLst/>
        </p:spPr>
        <p:txBody>
          <a:bodyPr wrap="none">
            <a:spAutoFit/>
          </a:bodyPr>
          <a:lstStyle/>
          <a:p>
            <a:pPr lvl="0" algn="r">
              <a:lnSpc>
                <a:spcPct val="120000"/>
              </a:lnSpc>
            </a:pPr>
            <a:r>
              <a:rPr lang="en-US" altLang="zh-CN" sz="1800" dirty="0" smtClean="0">
                <a:latin typeface="Arial" panose="020B0604020202020204" pitchFamily="34" charset="0"/>
                <a:ea typeface="微软雅黑" panose="020B0503020204020204" pitchFamily="34" charset="-122"/>
                <a:sym typeface="Arial" panose="020B0604020202020204" pitchFamily="34" charset="0"/>
              </a:rPr>
              <a:t>03   results:active management</a:t>
            </a:r>
            <a:endParaRPr lang="en-US" altLang="zh-CN" sz="1800" dirty="0" smtClean="0">
              <a:latin typeface="Arial" panose="020B0604020202020204" pitchFamily="34" charset="0"/>
              <a:ea typeface="微软雅黑" panose="020B0503020204020204" pitchFamily="34" charset="-122"/>
              <a:sym typeface="Arial" panose="020B0604020202020204" pitchFamily="34" charset="0"/>
            </a:endParaRPr>
          </a:p>
        </p:txBody>
      </p:sp>
      <p:sp>
        <p:nvSpPr>
          <p:cNvPr id="35" name="矩形 34"/>
          <p:cNvSpPr/>
          <p:nvPr/>
        </p:nvSpPr>
        <p:spPr>
          <a:xfrm>
            <a:off x="6720105" y="4082156"/>
            <a:ext cx="555041" cy="5286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35"/>
          <p:cNvSpPr/>
          <p:nvPr/>
        </p:nvSpPr>
        <p:spPr>
          <a:xfrm>
            <a:off x="6852003" y="5058435"/>
            <a:ext cx="3218180" cy="423545"/>
          </a:xfrm>
          <a:prstGeom prst="rect">
            <a:avLst/>
          </a:prstGeom>
          <a:effectLst/>
        </p:spPr>
        <p:txBody>
          <a:bodyPr wrap="none">
            <a:spAutoFit/>
          </a:bodyPr>
          <a:lstStyle/>
          <a:p>
            <a:pPr lvl="0" algn="r">
              <a:lnSpc>
                <a:spcPct val="120000"/>
              </a:lnSpc>
            </a:pPr>
            <a:r>
              <a:rPr lang="en-US" altLang="zh-CN" sz="1800" dirty="0" smtClean="0">
                <a:latin typeface="Arial" panose="020B0604020202020204" pitchFamily="34" charset="0"/>
                <a:ea typeface="微软雅黑" panose="020B0503020204020204" pitchFamily="34" charset="-122"/>
                <a:sym typeface="Arial" panose="020B0604020202020204" pitchFamily="34" charset="0"/>
              </a:rPr>
              <a:t>04   results: fund performance</a:t>
            </a:r>
            <a:endParaRPr lang="en-US" altLang="zh-CN" sz="1800" dirty="0" smtClean="0">
              <a:latin typeface="Arial" panose="020B0604020202020204" pitchFamily="34" charset="0"/>
              <a:ea typeface="微软雅黑" panose="020B0503020204020204" pitchFamily="34" charset="-122"/>
              <a:sym typeface="Arial" panose="020B0604020202020204" pitchFamily="34" charset="0"/>
            </a:endParaRPr>
          </a:p>
        </p:txBody>
      </p:sp>
      <p:sp>
        <p:nvSpPr>
          <p:cNvPr id="37" name="矩形 36"/>
          <p:cNvSpPr/>
          <p:nvPr/>
        </p:nvSpPr>
        <p:spPr>
          <a:xfrm>
            <a:off x="6720105" y="5072756"/>
            <a:ext cx="555041" cy="5286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148"/>
          <p:cNvSpPr txBox="1"/>
          <p:nvPr/>
        </p:nvSpPr>
        <p:spPr>
          <a:xfrm>
            <a:off x="3479165" y="2177415"/>
            <a:ext cx="847090" cy="3304540"/>
          </a:xfrm>
          <a:prstGeom prst="rect">
            <a:avLst/>
          </a:prstGeom>
          <a:noFill/>
        </p:spPr>
        <p:txBody>
          <a:bodyPr vert="eaVert" wrap="square" rtlCol="0">
            <a:spAutoFit/>
          </a:bodyPr>
          <a:lstStyle/>
          <a:p>
            <a:pPr algn="ctr">
              <a:lnSpc>
                <a:spcPct val="120000"/>
              </a:lnSpc>
            </a:pPr>
            <a:r>
              <a:rPr lang="en-US" sz="3600" cap="all" spc="300" dirty="0" smtClean="0">
                <a:latin typeface="Arial" panose="020B0604020202020204" pitchFamily="34" charset="0"/>
                <a:ea typeface="微软雅黑" panose="020B0503020204020204" pitchFamily="34" charset="-122"/>
                <a:cs typeface="+mn-ea"/>
                <a:sym typeface="Arial" panose="020B0604020202020204" pitchFamily="34" charset="0"/>
              </a:rPr>
              <a:t>catalog</a:t>
            </a:r>
            <a:endParaRPr lang="en-US" sz="3600" cap="all" spc="300" dirty="0" smtClean="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slow" advTm="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6"/>
          <p:cNvSpPr>
            <a:spLocks noEditPoints="1"/>
          </p:cNvSpPr>
          <p:nvPr/>
        </p:nvSpPr>
        <p:spPr bwMode="auto">
          <a:xfrm>
            <a:off x="1346429" y="942031"/>
            <a:ext cx="5082946" cy="5348589"/>
          </a:xfrm>
          <a:custGeom>
            <a:avLst/>
            <a:gdLst>
              <a:gd name="T0" fmla="*/ 1840 w 2277"/>
              <a:gd name="T1" fmla="*/ 895 h 2396"/>
              <a:gd name="T2" fmla="*/ 1889 w 2277"/>
              <a:gd name="T3" fmla="*/ 956 h 2396"/>
              <a:gd name="T4" fmla="*/ 1879 w 2277"/>
              <a:gd name="T5" fmla="*/ 1033 h 2396"/>
              <a:gd name="T6" fmla="*/ 524 w 2277"/>
              <a:gd name="T7" fmla="*/ 2386 h 2396"/>
              <a:gd name="T8" fmla="*/ 438 w 2277"/>
              <a:gd name="T9" fmla="*/ 2389 h 2396"/>
              <a:gd name="T10" fmla="*/ 377 w 2277"/>
              <a:gd name="T11" fmla="*/ 2305 h 2396"/>
              <a:gd name="T12" fmla="*/ 405 w 2277"/>
              <a:gd name="T13" fmla="*/ 2225 h 2396"/>
              <a:gd name="T14" fmla="*/ 1765 w 2277"/>
              <a:gd name="T15" fmla="*/ 885 h 2396"/>
              <a:gd name="T16" fmla="*/ 2202 w 2277"/>
              <a:gd name="T17" fmla="*/ 815 h 2396"/>
              <a:gd name="T18" fmla="*/ 2265 w 2277"/>
              <a:gd name="T19" fmla="*/ 862 h 2396"/>
              <a:gd name="T20" fmla="*/ 2273 w 2277"/>
              <a:gd name="T21" fmla="*/ 937 h 2396"/>
              <a:gd name="T22" fmla="*/ 934 w 2277"/>
              <a:gd name="T23" fmla="*/ 2297 h 2396"/>
              <a:gd name="T24" fmla="*/ 852 w 2277"/>
              <a:gd name="T25" fmla="*/ 2326 h 2396"/>
              <a:gd name="T26" fmla="*/ 768 w 2277"/>
              <a:gd name="T27" fmla="*/ 2264 h 2396"/>
              <a:gd name="T28" fmla="*/ 772 w 2277"/>
              <a:gd name="T29" fmla="*/ 2178 h 2396"/>
              <a:gd name="T30" fmla="*/ 2127 w 2277"/>
              <a:gd name="T31" fmla="*/ 824 h 2396"/>
              <a:gd name="T32" fmla="*/ 1495 w 2277"/>
              <a:gd name="T33" fmla="*/ 550 h 2396"/>
              <a:gd name="T34" fmla="*/ 1566 w 2277"/>
              <a:gd name="T35" fmla="*/ 580 h 2396"/>
              <a:gd name="T36" fmla="*/ 1594 w 2277"/>
              <a:gd name="T37" fmla="*/ 651 h 2396"/>
              <a:gd name="T38" fmla="*/ 1566 w 2277"/>
              <a:gd name="T39" fmla="*/ 723 h 2396"/>
              <a:gd name="T40" fmla="*/ 199 w 2277"/>
              <a:gd name="T41" fmla="*/ 2063 h 2396"/>
              <a:gd name="T42" fmla="*/ 108 w 2277"/>
              <a:gd name="T43" fmla="*/ 2035 h 2396"/>
              <a:gd name="T44" fmla="*/ 81 w 2277"/>
              <a:gd name="T45" fmla="*/ 1944 h 2396"/>
              <a:gd name="T46" fmla="*/ 1423 w 2277"/>
              <a:gd name="T47" fmla="*/ 580 h 2396"/>
              <a:gd name="T48" fmla="*/ 1495 w 2277"/>
              <a:gd name="T49" fmla="*/ 550 h 2396"/>
              <a:gd name="T50" fmla="*/ 2078 w 2277"/>
              <a:gd name="T51" fmla="*/ 342 h 2396"/>
              <a:gd name="T52" fmla="*/ 2127 w 2277"/>
              <a:gd name="T53" fmla="*/ 405 h 2396"/>
              <a:gd name="T54" fmla="*/ 2116 w 2277"/>
              <a:gd name="T55" fmla="*/ 480 h 2396"/>
              <a:gd name="T56" fmla="*/ 761 w 2277"/>
              <a:gd name="T57" fmla="*/ 1834 h 2396"/>
              <a:gd name="T58" fmla="*/ 676 w 2277"/>
              <a:gd name="T59" fmla="*/ 1838 h 2396"/>
              <a:gd name="T60" fmla="*/ 615 w 2277"/>
              <a:gd name="T61" fmla="*/ 1754 h 2396"/>
              <a:gd name="T62" fmla="*/ 643 w 2277"/>
              <a:gd name="T63" fmla="*/ 1672 h 2396"/>
              <a:gd name="T64" fmla="*/ 2003 w 2277"/>
              <a:gd name="T65" fmla="*/ 333 h 2396"/>
              <a:gd name="T66" fmla="*/ 1704 w 2277"/>
              <a:gd name="T67" fmla="*/ 54 h 2396"/>
              <a:gd name="T68" fmla="*/ 1750 w 2277"/>
              <a:gd name="T69" fmla="*/ 80 h 2396"/>
              <a:gd name="T70" fmla="*/ 1779 w 2277"/>
              <a:gd name="T71" fmla="*/ 152 h 2396"/>
              <a:gd name="T72" fmla="*/ 1750 w 2277"/>
              <a:gd name="T73" fmla="*/ 224 h 2396"/>
              <a:gd name="T74" fmla="*/ 384 w 2277"/>
              <a:gd name="T75" fmla="*/ 1564 h 2396"/>
              <a:gd name="T76" fmla="*/ 294 w 2277"/>
              <a:gd name="T77" fmla="*/ 1536 h 2396"/>
              <a:gd name="T78" fmla="*/ 266 w 2277"/>
              <a:gd name="T79" fmla="*/ 1445 h 2396"/>
              <a:gd name="T80" fmla="*/ 1607 w 2277"/>
              <a:gd name="T81" fmla="*/ 80 h 2396"/>
              <a:gd name="T82" fmla="*/ 1678 w 2277"/>
              <a:gd name="T83" fmla="*/ 51 h 2396"/>
              <a:gd name="T84" fmla="*/ 1465 w 2277"/>
              <a:gd name="T85" fmla="*/ 12 h 2396"/>
              <a:gd name="T86" fmla="*/ 1512 w 2277"/>
              <a:gd name="T87" fmla="*/ 75 h 2396"/>
              <a:gd name="T88" fmla="*/ 1502 w 2277"/>
              <a:gd name="T89" fmla="*/ 150 h 2396"/>
              <a:gd name="T90" fmla="*/ 147 w 2277"/>
              <a:gd name="T91" fmla="*/ 1504 h 2396"/>
              <a:gd name="T92" fmla="*/ 63 w 2277"/>
              <a:gd name="T93" fmla="*/ 1508 h 2396"/>
              <a:gd name="T94" fmla="*/ 0 w 2277"/>
              <a:gd name="T95" fmla="*/ 1424 h 2396"/>
              <a:gd name="T96" fmla="*/ 28 w 2277"/>
              <a:gd name="T97" fmla="*/ 1342 h 2396"/>
              <a:gd name="T98" fmla="*/ 1388 w 2277"/>
              <a:gd name="T99" fmla="*/ 4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77" h="2396">
                <a:moveTo>
                  <a:pt x="1792" y="881"/>
                </a:moveTo>
                <a:lnTo>
                  <a:pt x="1816" y="885"/>
                </a:lnTo>
                <a:lnTo>
                  <a:pt x="1840" y="895"/>
                </a:lnTo>
                <a:lnTo>
                  <a:pt x="1863" y="911"/>
                </a:lnTo>
                <a:lnTo>
                  <a:pt x="1879" y="934"/>
                </a:lnTo>
                <a:lnTo>
                  <a:pt x="1889" y="956"/>
                </a:lnTo>
                <a:lnTo>
                  <a:pt x="1893" y="983"/>
                </a:lnTo>
                <a:lnTo>
                  <a:pt x="1889" y="1009"/>
                </a:lnTo>
                <a:lnTo>
                  <a:pt x="1879" y="1033"/>
                </a:lnTo>
                <a:lnTo>
                  <a:pt x="1863" y="1054"/>
                </a:lnTo>
                <a:lnTo>
                  <a:pt x="548" y="2368"/>
                </a:lnTo>
                <a:lnTo>
                  <a:pt x="524" y="2386"/>
                </a:lnTo>
                <a:lnTo>
                  <a:pt x="496" y="2394"/>
                </a:lnTo>
                <a:lnTo>
                  <a:pt x="468" y="2396"/>
                </a:lnTo>
                <a:lnTo>
                  <a:pt x="438" y="2389"/>
                </a:lnTo>
                <a:lnTo>
                  <a:pt x="405" y="2368"/>
                </a:lnTo>
                <a:lnTo>
                  <a:pt x="383" y="2333"/>
                </a:lnTo>
                <a:lnTo>
                  <a:pt x="377" y="2305"/>
                </a:lnTo>
                <a:lnTo>
                  <a:pt x="377" y="2278"/>
                </a:lnTo>
                <a:lnTo>
                  <a:pt x="388" y="2250"/>
                </a:lnTo>
                <a:lnTo>
                  <a:pt x="405" y="2225"/>
                </a:lnTo>
                <a:lnTo>
                  <a:pt x="1720" y="911"/>
                </a:lnTo>
                <a:lnTo>
                  <a:pt x="1741" y="895"/>
                </a:lnTo>
                <a:lnTo>
                  <a:pt x="1765" y="885"/>
                </a:lnTo>
                <a:lnTo>
                  <a:pt x="1792" y="881"/>
                </a:lnTo>
                <a:close/>
                <a:moveTo>
                  <a:pt x="2176" y="812"/>
                </a:moveTo>
                <a:lnTo>
                  <a:pt x="2202" y="815"/>
                </a:lnTo>
                <a:lnTo>
                  <a:pt x="2226" y="824"/>
                </a:lnTo>
                <a:lnTo>
                  <a:pt x="2247" y="841"/>
                </a:lnTo>
                <a:lnTo>
                  <a:pt x="2265" y="862"/>
                </a:lnTo>
                <a:lnTo>
                  <a:pt x="2273" y="887"/>
                </a:lnTo>
                <a:lnTo>
                  <a:pt x="2277" y="913"/>
                </a:lnTo>
                <a:lnTo>
                  <a:pt x="2273" y="937"/>
                </a:lnTo>
                <a:lnTo>
                  <a:pt x="2265" y="962"/>
                </a:lnTo>
                <a:lnTo>
                  <a:pt x="2247" y="984"/>
                </a:lnTo>
                <a:lnTo>
                  <a:pt x="934" y="2297"/>
                </a:lnTo>
                <a:lnTo>
                  <a:pt x="910" y="2316"/>
                </a:lnTo>
                <a:lnTo>
                  <a:pt x="882" y="2325"/>
                </a:lnTo>
                <a:lnTo>
                  <a:pt x="852" y="2326"/>
                </a:lnTo>
                <a:lnTo>
                  <a:pt x="824" y="2319"/>
                </a:lnTo>
                <a:lnTo>
                  <a:pt x="791" y="2297"/>
                </a:lnTo>
                <a:lnTo>
                  <a:pt x="768" y="2264"/>
                </a:lnTo>
                <a:lnTo>
                  <a:pt x="761" y="2236"/>
                </a:lnTo>
                <a:lnTo>
                  <a:pt x="763" y="2206"/>
                </a:lnTo>
                <a:lnTo>
                  <a:pt x="772" y="2178"/>
                </a:lnTo>
                <a:lnTo>
                  <a:pt x="791" y="2154"/>
                </a:lnTo>
                <a:lnTo>
                  <a:pt x="2104" y="841"/>
                </a:lnTo>
                <a:lnTo>
                  <a:pt x="2127" y="824"/>
                </a:lnTo>
                <a:lnTo>
                  <a:pt x="2151" y="815"/>
                </a:lnTo>
                <a:lnTo>
                  <a:pt x="2176" y="812"/>
                </a:lnTo>
                <a:close/>
                <a:moveTo>
                  <a:pt x="1495" y="550"/>
                </a:moveTo>
                <a:lnTo>
                  <a:pt x="1519" y="553"/>
                </a:lnTo>
                <a:lnTo>
                  <a:pt x="1544" y="562"/>
                </a:lnTo>
                <a:lnTo>
                  <a:pt x="1566" y="580"/>
                </a:lnTo>
                <a:lnTo>
                  <a:pt x="1582" y="600"/>
                </a:lnTo>
                <a:lnTo>
                  <a:pt x="1593" y="625"/>
                </a:lnTo>
                <a:lnTo>
                  <a:pt x="1594" y="651"/>
                </a:lnTo>
                <a:lnTo>
                  <a:pt x="1593" y="676"/>
                </a:lnTo>
                <a:lnTo>
                  <a:pt x="1582" y="700"/>
                </a:lnTo>
                <a:lnTo>
                  <a:pt x="1566" y="723"/>
                </a:lnTo>
                <a:lnTo>
                  <a:pt x="252" y="2035"/>
                </a:lnTo>
                <a:lnTo>
                  <a:pt x="227" y="2052"/>
                </a:lnTo>
                <a:lnTo>
                  <a:pt x="199" y="2063"/>
                </a:lnTo>
                <a:lnTo>
                  <a:pt x="171" y="2065"/>
                </a:lnTo>
                <a:lnTo>
                  <a:pt x="142" y="2058"/>
                </a:lnTo>
                <a:lnTo>
                  <a:pt x="108" y="2035"/>
                </a:lnTo>
                <a:lnTo>
                  <a:pt x="86" y="2002"/>
                </a:lnTo>
                <a:lnTo>
                  <a:pt x="79" y="1974"/>
                </a:lnTo>
                <a:lnTo>
                  <a:pt x="81" y="1944"/>
                </a:lnTo>
                <a:lnTo>
                  <a:pt x="91" y="1916"/>
                </a:lnTo>
                <a:lnTo>
                  <a:pt x="108" y="1892"/>
                </a:lnTo>
                <a:lnTo>
                  <a:pt x="1423" y="580"/>
                </a:lnTo>
                <a:lnTo>
                  <a:pt x="1444" y="562"/>
                </a:lnTo>
                <a:lnTo>
                  <a:pt x="1469" y="553"/>
                </a:lnTo>
                <a:lnTo>
                  <a:pt x="1495" y="550"/>
                </a:lnTo>
                <a:close/>
                <a:moveTo>
                  <a:pt x="2029" y="330"/>
                </a:moveTo>
                <a:lnTo>
                  <a:pt x="2054" y="333"/>
                </a:lnTo>
                <a:lnTo>
                  <a:pt x="2078" y="342"/>
                </a:lnTo>
                <a:lnTo>
                  <a:pt x="2101" y="360"/>
                </a:lnTo>
                <a:lnTo>
                  <a:pt x="2116" y="381"/>
                </a:lnTo>
                <a:lnTo>
                  <a:pt x="2127" y="405"/>
                </a:lnTo>
                <a:lnTo>
                  <a:pt x="2130" y="431"/>
                </a:lnTo>
                <a:lnTo>
                  <a:pt x="2127" y="457"/>
                </a:lnTo>
                <a:lnTo>
                  <a:pt x="2116" y="480"/>
                </a:lnTo>
                <a:lnTo>
                  <a:pt x="2101" y="503"/>
                </a:lnTo>
                <a:lnTo>
                  <a:pt x="786" y="1815"/>
                </a:lnTo>
                <a:lnTo>
                  <a:pt x="761" y="1834"/>
                </a:lnTo>
                <a:lnTo>
                  <a:pt x="734" y="1843"/>
                </a:lnTo>
                <a:lnTo>
                  <a:pt x="706" y="1845"/>
                </a:lnTo>
                <a:lnTo>
                  <a:pt x="676" y="1838"/>
                </a:lnTo>
                <a:lnTo>
                  <a:pt x="643" y="1815"/>
                </a:lnTo>
                <a:lnTo>
                  <a:pt x="620" y="1782"/>
                </a:lnTo>
                <a:lnTo>
                  <a:pt x="615" y="1754"/>
                </a:lnTo>
                <a:lnTo>
                  <a:pt x="615" y="1724"/>
                </a:lnTo>
                <a:lnTo>
                  <a:pt x="625" y="1696"/>
                </a:lnTo>
                <a:lnTo>
                  <a:pt x="643" y="1672"/>
                </a:lnTo>
                <a:lnTo>
                  <a:pt x="1957" y="360"/>
                </a:lnTo>
                <a:lnTo>
                  <a:pt x="1978" y="342"/>
                </a:lnTo>
                <a:lnTo>
                  <a:pt x="2003" y="333"/>
                </a:lnTo>
                <a:lnTo>
                  <a:pt x="2029" y="330"/>
                </a:lnTo>
                <a:close/>
                <a:moveTo>
                  <a:pt x="1678" y="51"/>
                </a:moveTo>
                <a:lnTo>
                  <a:pt x="1704" y="54"/>
                </a:lnTo>
                <a:lnTo>
                  <a:pt x="1729" y="63"/>
                </a:lnTo>
                <a:lnTo>
                  <a:pt x="1750" y="80"/>
                </a:lnTo>
                <a:lnTo>
                  <a:pt x="1750" y="80"/>
                </a:lnTo>
                <a:lnTo>
                  <a:pt x="1767" y="101"/>
                </a:lnTo>
                <a:lnTo>
                  <a:pt x="1776" y="126"/>
                </a:lnTo>
                <a:lnTo>
                  <a:pt x="1779" y="152"/>
                </a:lnTo>
                <a:lnTo>
                  <a:pt x="1776" y="178"/>
                </a:lnTo>
                <a:lnTo>
                  <a:pt x="1767" y="201"/>
                </a:lnTo>
                <a:lnTo>
                  <a:pt x="1750" y="224"/>
                </a:lnTo>
                <a:lnTo>
                  <a:pt x="437" y="1536"/>
                </a:lnTo>
                <a:lnTo>
                  <a:pt x="412" y="1555"/>
                </a:lnTo>
                <a:lnTo>
                  <a:pt x="384" y="1564"/>
                </a:lnTo>
                <a:lnTo>
                  <a:pt x="355" y="1566"/>
                </a:lnTo>
                <a:lnTo>
                  <a:pt x="327" y="1559"/>
                </a:lnTo>
                <a:lnTo>
                  <a:pt x="294" y="1536"/>
                </a:lnTo>
                <a:lnTo>
                  <a:pt x="271" y="1503"/>
                </a:lnTo>
                <a:lnTo>
                  <a:pt x="264" y="1475"/>
                </a:lnTo>
                <a:lnTo>
                  <a:pt x="266" y="1445"/>
                </a:lnTo>
                <a:lnTo>
                  <a:pt x="274" y="1417"/>
                </a:lnTo>
                <a:lnTo>
                  <a:pt x="294" y="1393"/>
                </a:lnTo>
                <a:lnTo>
                  <a:pt x="1607" y="80"/>
                </a:lnTo>
                <a:lnTo>
                  <a:pt x="1629" y="63"/>
                </a:lnTo>
                <a:lnTo>
                  <a:pt x="1652" y="54"/>
                </a:lnTo>
                <a:lnTo>
                  <a:pt x="1678" y="51"/>
                </a:lnTo>
                <a:close/>
                <a:moveTo>
                  <a:pt x="1414" y="0"/>
                </a:moveTo>
                <a:lnTo>
                  <a:pt x="1441" y="4"/>
                </a:lnTo>
                <a:lnTo>
                  <a:pt x="1465" y="12"/>
                </a:lnTo>
                <a:lnTo>
                  <a:pt x="1486" y="30"/>
                </a:lnTo>
                <a:lnTo>
                  <a:pt x="1502" y="51"/>
                </a:lnTo>
                <a:lnTo>
                  <a:pt x="1512" y="75"/>
                </a:lnTo>
                <a:lnTo>
                  <a:pt x="1516" y="101"/>
                </a:lnTo>
                <a:lnTo>
                  <a:pt x="1512" y="128"/>
                </a:lnTo>
                <a:lnTo>
                  <a:pt x="1502" y="150"/>
                </a:lnTo>
                <a:lnTo>
                  <a:pt x="1486" y="173"/>
                </a:lnTo>
                <a:lnTo>
                  <a:pt x="171" y="1485"/>
                </a:lnTo>
                <a:lnTo>
                  <a:pt x="147" y="1504"/>
                </a:lnTo>
                <a:lnTo>
                  <a:pt x="121" y="1513"/>
                </a:lnTo>
                <a:lnTo>
                  <a:pt x="91" y="1515"/>
                </a:lnTo>
                <a:lnTo>
                  <a:pt x="63" y="1508"/>
                </a:lnTo>
                <a:lnTo>
                  <a:pt x="28" y="1485"/>
                </a:lnTo>
                <a:lnTo>
                  <a:pt x="7" y="1452"/>
                </a:lnTo>
                <a:lnTo>
                  <a:pt x="0" y="1424"/>
                </a:lnTo>
                <a:lnTo>
                  <a:pt x="2" y="1395"/>
                </a:lnTo>
                <a:lnTo>
                  <a:pt x="11" y="1367"/>
                </a:lnTo>
                <a:lnTo>
                  <a:pt x="28" y="1342"/>
                </a:lnTo>
                <a:lnTo>
                  <a:pt x="1343" y="30"/>
                </a:lnTo>
                <a:lnTo>
                  <a:pt x="1364" y="12"/>
                </a:lnTo>
                <a:lnTo>
                  <a:pt x="1388" y="4"/>
                </a:lnTo>
                <a:lnTo>
                  <a:pt x="1414" y="0"/>
                </a:lnTo>
                <a:close/>
              </a:path>
            </a:pathLst>
          </a:custGeom>
          <a:blipFill dpi="0" rotWithShape="1">
            <a:blip r:embed="rId1" cstate="screen">
              <a:grayscl/>
              <a:extLst>
                <a:ext uri="{BEBA8EAE-BF5A-486C-A8C5-ECC9F3942E4B}">
                  <a14:imgProps xmlns:a14="http://schemas.microsoft.com/office/drawing/2010/main">
                    <a14:imgLayer r:embed="rId2">
                      <a14:imgEffect>
                        <a14:brightnessContrast contrast="-20000"/>
                      </a14:imgEffect>
                    </a14:imgLayer>
                  </a14:imgProps>
                </a:ext>
              </a:extLst>
            </a:blip>
            <a:srcRect/>
            <a:stretch>
              <a:fillRect/>
            </a:stretch>
          </a:blipFill>
          <a:ln w="0">
            <a:noFill/>
            <a:prstDash val="solid"/>
            <a:round/>
          </a:ln>
        </p:spPr>
        <p:txBody>
          <a:bodyPr vert="horz" wrap="square" lIns="128580" tIns="64290" rIns="128580" bIns="64290" numCol="1" anchor="t" anchorCtr="0" compatLnSpc="1"/>
          <a:lstStyle/>
          <a:p>
            <a:endParaRPr lang="zh-CN" altLang="en-US"/>
          </a:p>
        </p:txBody>
      </p:sp>
      <p:sp>
        <p:nvSpPr>
          <p:cNvPr id="13" name="TextBox 48"/>
          <p:cNvSpPr txBox="1"/>
          <p:nvPr/>
        </p:nvSpPr>
        <p:spPr>
          <a:xfrm>
            <a:off x="6429375" y="3464560"/>
            <a:ext cx="5614670" cy="861695"/>
          </a:xfrm>
          <a:prstGeom prst="rect">
            <a:avLst/>
          </a:prstGeom>
          <a:noFill/>
        </p:spPr>
        <p:txBody>
          <a:bodyPr wrap="square" lIns="0" tIns="0" rIns="0" bIns="0" rtlCol="0">
            <a:spAutoFit/>
          </a:bodyPr>
          <a:lstStyle/>
          <a:p>
            <a:r>
              <a:rPr lang="en-US" altLang="zh-CN" sz="2800" dirty="0" smtClean="0">
                <a:latin typeface="Arial" panose="020B0604020202020204" pitchFamily="34" charset="0"/>
                <a:ea typeface="微软雅黑" panose="020B0503020204020204" pitchFamily="34" charset="-122"/>
                <a:sym typeface="Arial" panose="020B0604020202020204" pitchFamily="34" charset="0"/>
              </a:rPr>
              <a:t> definition and measures of </a:t>
            </a:r>
            <a:endParaRPr lang="en-US" altLang="zh-CN" sz="2800" dirty="0" smtClean="0">
              <a:latin typeface="Arial" panose="020B0604020202020204" pitchFamily="34" charset="0"/>
              <a:ea typeface="微软雅黑" panose="020B0503020204020204" pitchFamily="34" charset="-122"/>
              <a:sym typeface="Arial" panose="020B0604020202020204" pitchFamily="34" charset="0"/>
            </a:endParaRPr>
          </a:p>
          <a:p>
            <a:r>
              <a:rPr lang="en-US" altLang="zh-CN" sz="2800" dirty="0" smtClean="0">
                <a:latin typeface="Arial" panose="020B0604020202020204" pitchFamily="34" charset="0"/>
                <a:ea typeface="微软雅黑" panose="020B0503020204020204" pitchFamily="34" charset="-122"/>
                <a:sym typeface="Arial" panose="020B0604020202020204" pitchFamily="34" charset="0"/>
              </a:rPr>
              <a:t>active management</a:t>
            </a:r>
            <a:endParaRPr lang="en-US" altLang="zh-CN" sz="2800" dirty="0" smtClean="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矩形 259"/>
          <p:cNvSpPr>
            <a:spLocks noChangeArrowheads="1"/>
          </p:cNvSpPr>
          <p:nvPr/>
        </p:nvSpPr>
        <p:spPr bwMode="auto">
          <a:xfrm>
            <a:off x="2789681" y="2508330"/>
            <a:ext cx="2196442"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3800" cap="all" spc="300" dirty="0" smtClean="0">
                <a:solidFill>
                  <a:schemeClr val="bg1"/>
                </a:solidFill>
                <a:effectLst>
                  <a:outerShdw blurRad="38100" dist="38100" dir="2700000" algn="tl">
                    <a:srgbClr val="000000">
                      <a:alpha val="43137"/>
                    </a:srgbClr>
                  </a:outerShdw>
                </a:effectLst>
                <a:latin typeface="Impact" panose="020B0806030902050204" pitchFamily="34" charset="0"/>
                <a:cs typeface="Arial" panose="020B0604020202020204" pitchFamily="34" charset="0"/>
              </a:rPr>
              <a:t>01</a:t>
            </a:r>
            <a:endParaRPr lang="zh-CN" altLang="en-US" sz="13800" cap="all" spc="300" dirty="0">
              <a:solidFill>
                <a:schemeClr val="bg1"/>
              </a:solidFill>
              <a:effectLst>
                <a:outerShdw blurRad="38100" dist="38100" dir="2700000" algn="tl">
                  <a:srgbClr val="000000">
                    <a:alpha val="43137"/>
                  </a:srgbClr>
                </a:outerShdw>
              </a:effectLst>
              <a:latin typeface="Impact" panose="020B0806030902050204" pitchFamily="34" charset="0"/>
              <a:cs typeface="Arial" panose="020B0604020202020204" pitchFamily="34" charset="0"/>
            </a:endParaRPr>
          </a:p>
        </p:txBody>
      </p:sp>
    </p:spTree>
  </p:cSld>
  <p:clrMapOvr>
    <a:masterClrMapping/>
  </p:clrMapOvr>
  <p:transition spd="slow" advTm="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任意多边形 41"/>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3" name="任意多边形 42"/>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Content Placeholder 2"/>
          <p:cNvSpPr txBox="1"/>
          <p:nvPr/>
        </p:nvSpPr>
        <p:spPr>
          <a:xfrm>
            <a:off x="608965" y="260350"/>
            <a:ext cx="7473950" cy="36893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2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Definition and Measures of Active Management</a:t>
            </a:r>
            <a:endParaRPr lang="en-US" sz="2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文本框 1"/>
          <p:cNvSpPr txBox="1"/>
          <p:nvPr/>
        </p:nvSpPr>
        <p:spPr>
          <a:xfrm>
            <a:off x="608965" y="1258570"/>
            <a:ext cx="11348085" cy="1014730"/>
          </a:xfrm>
          <a:prstGeom prst="rect">
            <a:avLst/>
          </a:prstGeom>
          <a:noFill/>
        </p:spPr>
        <p:txBody>
          <a:bodyPr wrap="square" rtlCol="0">
            <a:spAutoFit/>
          </a:bodyPr>
          <a:p>
            <a:r>
              <a:rPr lang="en-US" altLang="zh-CN" sz="2000" b="1">
                <a:latin typeface="Arial" panose="020B0604020202020204" pitchFamily="34" charset="0"/>
                <a:cs typeface="Arial" panose="020B0604020202020204" pitchFamily="34" charset="0"/>
              </a:rPr>
              <a:t>passive management: </a:t>
            </a:r>
            <a:r>
              <a:rPr lang="en-US" altLang="zh-CN" sz="2000">
                <a:latin typeface="Arial" panose="020B0604020202020204" pitchFamily="34" charset="0"/>
                <a:cs typeface="Arial" panose="020B0604020202020204" pitchFamily="34" charset="0"/>
              </a:rPr>
              <a:t>it consists of replicating the return on an index with a strategy of buying and holding all (or almost all) index stocks in the official index proportions.</a:t>
            </a:r>
            <a:endParaRPr lang="en-US" altLang="zh-CN" sz="2000">
              <a:latin typeface="Arial" panose="020B0604020202020204" pitchFamily="34" charset="0"/>
              <a:cs typeface="Arial" panose="020B0604020202020204" pitchFamily="34" charset="0"/>
            </a:endParaRPr>
          </a:p>
          <a:p>
            <a:r>
              <a:rPr lang="en-US" altLang="zh-CN" sz="2000" b="1">
                <a:latin typeface="Arial" panose="020B0604020202020204" pitchFamily="34" charset="0"/>
                <a:cs typeface="Arial" panose="020B0604020202020204" pitchFamily="34" charset="0"/>
                <a:sym typeface="+mn-ea"/>
              </a:rPr>
              <a:t>active management:</a:t>
            </a:r>
            <a:r>
              <a:rPr lang="en-US" altLang="zh-CN" sz="2000">
                <a:latin typeface="Arial" panose="020B0604020202020204" pitchFamily="34" charset="0"/>
                <a:cs typeface="Arial" panose="020B0604020202020204" pitchFamily="34" charset="0"/>
                <a:sym typeface="+mn-ea"/>
              </a:rPr>
              <a:t> any deviation form passive management</a:t>
            </a:r>
            <a:endParaRPr lang="zh-CN" altLang="en-US" sz="2000">
              <a:latin typeface="Arial" panose="020B0604020202020204" pitchFamily="34" charset="0"/>
              <a:cs typeface="Arial" panose="020B0604020202020204" pitchFamily="34" charset="0"/>
            </a:endParaRPr>
          </a:p>
        </p:txBody>
      </p:sp>
      <p:sp>
        <p:nvSpPr>
          <p:cNvPr id="13" name="文本框 12"/>
          <p:cNvSpPr txBox="1"/>
          <p:nvPr/>
        </p:nvSpPr>
        <p:spPr>
          <a:xfrm>
            <a:off x="733425" y="2620010"/>
            <a:ext cx="2091055" cy="706755"/>
          </a:xfrm>
          <a:prstGeom prst="rect">
            <a:avLst/>
          </a:prstGeom>
          <a:noFill/>
        </p:spPr>
        <p:txBody>
          <a:bodyPr wrap="square" rtlCol="0">
            <a:spAutoFit/>
          </a:bodyPr>
          <a:p>
            <a:r>
              <a:rPr lang="en-US" altLang="zh-CN" sz="2000" b="1"/>
              <a:t>1. tracking error:</a:t>
            </a:r>
            <a:endParaRPr lang="en-US" altLang="zh-CN" sz="2000" b="1"/>
          </a:p>
          <a:p>
            <a:endParaRPr lang="en-US" altLang="zh-CN" sz="2000" b="1"/>
          </a:p>
        </p:txBody>
      </p:sp>
      <p:pic>
        <p:nvPicPr>
          <p:cNvPr id="15" name="图片 14"/>
          <p:cNvPicPr>
            <a:picLocks noChangeAspect="1"/>
          </p:cNvPicPr>
          <p:nvPr/>
        </p:nvPicPr>
        <p:blipFill>
          <a:blip r:embed="rId3"/>
          <a:stretch>
            <a:fillRect/>
          </a:stretch>
        </p:blipFill>
        <p:spPr>
          <a:xfrm>
            <a:off x="2720340" y="3041650"/>
            <a:ext cx="4982210" cy="811530"/>
          </a:xfrm>
          <a:prstGeom prst="rect">
            <a:avLst/>
          </a:prstGeom>
        </p:spPr>
      </p:pic>
      <p:sp>
        <p:nvSpPr>
          <p:cNvPr id="16" name="文本框 15"/>
          <p:cNvSpPr txBox="1"/>
          <p:nvPr/>
        </p:nvSpPr>
        <p:spPr>
          <a:xfrm>
            <a:off x="733425" y="3905250"/>
            <a:ext cx="2091055" cy="398780"/>
          </a:xfrm>
          <a:prstGeom prst="rect">
            <a:avLst/>
          </a:prstGeom>
          <a:noFill/>
        </p:spPr>
        <p:txBody>
          <a:bodyPr wrap="square" rtlCol="0">
            <a:spAutoFit/>
          </a:bodyPr>
          <a:p>
            <a:pPr lvl="0" algn="l"/>
            <a:r>
              <a:rPr lang="en-US" altLang="zh-CN" sz="2000" b="1">
                <a:sym typeface="+mn-ea"/>
              </a:rPr>
              <a:t>2.  active share</a:t>
            </a:r>
            <a:endParaRPr lang="en-US" altLang="zh-CN" sz="2000" b="1">
              <a:sym typeface="+mn-ea"/>
            </a:endParaRPr>
          </a:p>
        </p:txBody>
      </p:sp>
      <p:pic>
        <p:nvPicPr>
          <p:cNvPr id="17" name="图片 16"/>
          <p:cNvPicPr>
            <a:picLocks noChangeAspect="1"/>
          </p:cNvPicPr>
          <p:nvPr/>
        </p:nvPicPr>
        <p:blipFill>
          <a:blip r:embed="rId4"/>
          <a:stretch>
            <a:fillRect/>
          </a:stretch>
        </p:blipFill>
        <p:spPr>
          <a:xfrm>
            <a:off x="2618105" y="3765550"/>
            <a:ext cx="4564380" cy="885825"/>
          </a:xfrm>
          <a:prstGeom prst="rect">
            <a:avLst/>
          </a:prstGeom>
        </p:spPr>
      </p:pic>
      <p:pic>
        <p:nvPicPr>
          <p:cNvPr id="3" name="图片 2"/>
          <p:cNvPicPr>
            <a:picLocks noChangeAspect="1"/>
          </p:cNvPicPr>
          <p:nvPr/>
        </p:nvPicPr>
        <p:blipFill>
          <a:blip r:embed="rId5"/>
          <a:stretch>
            <a:fillRect/>
          </a:stretch>
        </p:blipFill>
        <p:spPr>
          <a:xfrm>
            <a:off x="2951480" y="2447290"/>
            <a:ext cx="4956810" cy="768350"/>
          </a:xfrm>
          <a:prstGeom prst="rect">
            <a:avLst/>
          </a:prstGeom>
        </p:spPr>
      </p:pic>
      <p:sp>
        <p:nvSpPr>
          <p:cNvPr id="4" name="文本框 3"/>
          <p:cNvSpPr txBox="1"/>
          <p:nvPr/>
        </p:nvSpPr>
        <p:spPr>
          <a:xfrm>
            <a:off x="1026160" y="3146425"/>
            <a:ext cx="2091055" cy="706755"/>
          </a:xfrm>
          <a:prstGeom prst="rect">
            <a:avLst/>
          </a:prstGeom>
          <a:noFill/>
        </p:spPr>
        <p:txBody>
          <a:bodyPr wrap="square" rtlCol="0">
            <a:spAutoFit/>
          </a:bodyPr>
          <a:p>
            <a:r>
              <a:rPr lang="en-US" altLang="zh-CN" sz="2000" b="1"/>
              <a:t>modified:</a:t>
            </a:r>
            <a:endParaRPr lang="en-US" altLang="zh-CN" sz="2000" b="1"/>
          </a:p>
          <a:p>
            <a:endParaRPr lang="en-US" altLang="zh-CN" sz="2000" b="1"/>
          </a:p>
        </p:txBody>
      </p:sp>
      <p:pic>
        <p:nvPicPr>
          <p:cNvPr id="6" name="图片 5"/>
          <p:cNvPicPr>
            <a:picLocks noChangeAspect="1"/>
          </p:cNvPicPr>
          <p:nvPr/>
        </p:nvPicPr>
        <p:blipFill>
          <a:blip r:embed="rId6"/>
          <a:stretch>
            <a:fillRect/>
          </a:stretch>
        </p:blipFill>
        <p:spPr>
          <a:xfrm>
            <a:off x="1026160" y="4505325"/>
            <a:ext cx="8723630" cy="26619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任意多边形 41"/>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3" name="任意多边形 42"/>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2"/>
          <p:cNvSpPr txBox="1"/>
          <p:nvPr/>
        </p:nvSpPr>
        <p:spPr>
          <a:xfrm>
            <a:off x="836295" y="964565"/>
            <a:ext cx="5725160" cy="398780"/>
          </a:xfrm>
          <a:prstGeom prst="rect">
            <a:avLst/>
          </a:prstGeom>
          <a:noFill/>
        </p:spPr>
        <p:txBody>
          <a:bodyPr wrap="square" rtlCol="0">
            <a:spAutoFit/>
          </a:bodyPr>
          <a:p>
            <a:pPr lvl="0" algn="l"/>
            <a:r>
              <a:rPr lang="en-US" altLang="zh-CN" sz="2000" b="1">
                <a:sym typeface="+mn-ea"/>
              </a:rPr>
              <a:t>3.Combining Active Share with tracking error</a:t>
            </a:r>
            <a:endParaRPr lang="en-US" altLang="zh-CN" sz="2000" b="1">
              <a:sym typeface="+mn-ea"/>
            </a:endParaRPr>
          </a:p>
        </p:txBody>
      </p:sp>
      <p:sp>
        <p:nvSpPr>
          <p:cNvPr id="4" name="文本框 3"/>
          <p:cNvSpPr txBox="1"/>
          <p:nvPr/>
        </p:nvSpPr>
        <p:spPr>
          <a:xfrm>
            <a:off x="1056640" y="1363345"/>
            <a:ext cx="10525760" cy="1753235"/>
          </a:xfrm>
          <a:prstGeom prst="rect">
            <a:avLst/>
          </a:prstGeom>
          <a:noFill/>
        </p:spPr>
        <p:txBody>
          <a:bodyPr wrap="square" rtlCol="0">
            <a:spAutoFit/>
          </a:bodyPr>
          <a:p>
            <a:r>
              <a:rPr lang="zh-CN" altLang="en-US"/>
              <a:t>active management is not a one-dimensional concept </a:t>
            </a:r>
            <a:r>
              <a:rPr lang="en-US" altLang="zh-CN"/>
              <a:t>:</a:t>
            </a:r>
            <a:endParaRPr lang="en-US" altLang="zh-CN"/>
          </a:p>
          <a:p>
            <a:pPr marL="285750" indent="-285750">
              <a:buFont typeface="Arial" panose="020B0604020202020204" pitchFamily="34" charset="0"/>
              <a:buChar char="•"/>
            </a:pPr>
            <a:r>
              <a:rPr lang="en-US" altLang="zh-CN" b="1">
                <a:sym typeface="+mn-ea"/>
              </a:rPr>
              <a:t>stock selection :</a:t>
            </a:r>
            <a:r>
              <a:rPr lang="en-US" altLang="zh-CN">
                <a:sym typeface="+mn-ea"/>
              </a:rPr>
              <a:t>attempting to pick outperforming stocks relative to a benchmark portfolio with similar exposure to systematic risk-----active share</a:t>
            </a:r>
            <a:endParaRPr lang="en-US" altLang="zh-CN">
              <a:sym typeface="+mn-ea"/>
            </a:endParaRPr>
          </a:p>
          <a:p>
            <a:pPr marL="285750" indent="-285750">
              <a:buFont typeface="Arial" panose="020B0604020202020204" pitchFamily="34" charset="0"/>
              <a:buChar char="•"/>
            </a:pPr>
            <a:r>
              <a:rPr lang="en-US" altLang="zh-CN" b="1"/>
              <a:t>factor timing: </a:t>
            </a:r>
            <a:r>
              <a:rPr lang="en-US" altLang="zh-CN"/>
              <a:t>taking time-varying positions in broader factor portfolios according to the manager’s views of their future returns.--------tracking error</a:t>
            </a:r>
            <a:endParaRPr lang="en-US" altLang="zh-CN"/>
          </a:p>
          <a:p>
            <a:endParaRPr lang="en-US" altLang="zh-CN"/>
          </a:p>
        </p:txBody>
      </p:sp>
      <p:pic>
        <p:nvPicPr>
          <p:cNvPr id="7" name="图片 6"/>
          <p:cNvPicPr>
            <a:picLocks noChangeAspect="1"/>
          </p:cNvPicPr>
          <p:nvPr/>
        </p:nvPicPr>
        <p:blipFill>
          <a:blip r:embed="rId3"/>
          <a:stretch>
            <a:fillRect/>
          </a:stretch>
        </p:blipFill>
        <p:spPr>
          <a:xfrm>
            <a:off x="2139950" y="2791460"/>
            <a:ext cx="6894830" cy="4348480"/>
          </a:xfrm>
          <a:prstGeom prst="rect">
            <a:avLst/>
          </a:prstGeom>
        </p:spPr>
      </p:pic>
      <p:sp>
        <p:nvSpPr>
          <p:cNvPr id="9" name="Content Placeholder 2"/>
          <p:cNvSpPr txBox="1"/>
          <p:nvPr/>
        </p:nvSpPr>
        <p:spPr>
          <a:xfrm>
            <a:off x="608965" y="260350"/>
            <a:ext cx="7473950" cy="36893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sz="2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Definition and Measures of Active Management</a:t>
            </a:r>
            <a:endParaRPr lang="en-US" sz="2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6"/>
          <p:cNvSpPr>
            <a:spLocks noEditPoints="1"/>
          </p:cNvSpPr>
          <p:nvPr/>
        </p:nvSpPr>
        <p:spPr bwMode="auto">
          <a:xfrm>
            <a:off x="1346429" y="942031"/>
            <a:ext cx="5082946" cy="5348589"/>
          </a:xfrm>
          <a:custGeom>
            <a:avLst/>
            <a:gdLst>
              <a:gd name="T0" fmla="*/ 1840 w 2277"/>
              <a:gd name="T1" fmla="*/ 895 h 2396"/>
              <a:gd name="T2" fmla="*/ 1889 w 2277"/>
              <a:gd name="T3" fmla="*/ 956 h 2396"/>
              <a:gd name="T4" fmla="*/ 1879 w 2277"/>
              <a:gd name="T5" fmla="*/ 1033 h 2396"/>
              <a:gd name="T6" fmla="*/ 524 w 2277"/>
              <a:gd name="T7" fmla="*/ 2386 h 2396"/>
              <a:gd name="T8" fmla="*/ 438 w 2277"/>
              <a:gd name="T9" fmla="*/ 2389 h 2396"/>
              <a:gd name="T10" fmla="*/ 377 w 2277"/>
              <a:gd name="T11" fmla="*/ 2305 h 2396"/>
              <a:gd name="T12" fmla="*/ 405 w 2277"/>
              <a:gd name="T13" fmla="*/ 2225 h 2396"/>
              <a:gd name="T14" fmla="*/ 1765 w 2277"/>
              <a:gd name="T15" fmla="*/ 885 h 2396"/>
              <a:gd name="T16" fmla="*/ 2202 w 2277"/>
              <a:gd name="T17" fmla="*/ 815 h 2396"/>
              <a:gd name="T18" fmla="*/ 2265 w 2277"/>
              <a:gd name="T19" fmla="*/ 862 h 2396"/>
              <a:gd name="T20" fmla="*/ 2273 w 2277"/>
              <a:gd name="T21" fmla="*/ 937 h 2396"/>
              <a:gd name="T22" fmla="*/ 934 w 2277"/>
              <a:gd name="T23" fmla="*/ 2297 h 2396"/>
              <a:gd name="T24" fmla="*/ 852 w 2277"/>
              <a:gd name="T25" fmla="*/ 2326 h 2396"/>
              <a:gd name="T26" fmla="*/ 768 w 2277"/>
              <a:gd name="T27" fmla="*/ 2264 h 2396"/>
              <a:gd name="T28" fmla="*/ 772 w 2277"/>
              <a:gd name="T29" fmla="*/ 2178 h 2396"/>
              <a:gd name="T30" fmla="*/ 2127 w 2277"/>
              <a:gd name="T31" fmla="*/ 824 h 2396"/>
              <a:gd name="T32" fmla="*/ 1495 w 2277"/>
              <a:gd name="T33" fmla="*/ 550 h 2396"/>
              <a:gd name="T34" fmla="*/ 1566 w 2277"/>
              <a:gd name="T35" fmla="*/ 580 h 2396"/>
              <a:gd name="T36" fmla="*/ 1594 w 2277"/>
              <a:gd name="T37" fmla="*/ 651 h 2396"/>
              <a:gd name="T38" fmla="*/ 1566 w 2277"/>
              <a:gd name="T39" fmla="*/ 723 h 2396"/>
              <a:gd name="T40" fmla="*/ 199 w 2277"/>
              <a:gd name="T41" fmla="*/ 2063 h 2396"/>
              <a:gd name="T42" fmla="*/ 108 w 2277"/>
              <a:gd name="T43" fmla="*/ 2035 h 2396"/>
              <a:gd name="T44" fmla="*/ 81 w 2277"/>
              <a:gd name="T45" fmla="*/ 1944 h 2396"/>
              <a:gd name="T46" fmla="*/ 1423 w 2277"/>
              <a:gd name="T47" fmla="*/ 580 h 2396"/>
              <a:gd name="T48" fmla="*/ 1495 w 2277"/>
              <a:gd name="T49" fmla="*/ 550 h 2396"/>
              <a:gd name="T50" fmla="*/ 2078 w 2277"/>
              <a:gd name="T51" fmla="*/ 342 h 2396"/>
              <a:gd name="T52" fmla="*/ 2127 w 2277"/>
              <a:gd name="T53" fmla="*/ 405 h 2396"/>
              <a:gd name="T54" fmla="*/ 2116 w 2277"/>
              <a:gd name="T55" fmla="*/ 480 h 2396"/>
              <a:gd name="T56" fmla="*/ 761 w 2277"/>
              <a:gd name="T57" fmla="*/ 1834 h 2396"/>
              <a:gd name="T58" fmla="*/ 676 w 2277"/>
              <a:gd name="T59" fmla="*/ 1838 h 2396"/>
              <a:gd name="T60" fmla="*/ 615 w 2277"/>
              <a:gd name="T61" fmla="*/ 1754 h 2396"/>
              <a:gd name="T62" fmla="*/ 643 w 2277"/>
              <a:gd name="T63" fmla="*/ 1672 h 2396"/>
              <a:gd name="T64" fmla="*/ 2003 w 2277"/>
              <a:gd name="T65" fmla="*/ 333 h 2396"/>
              <a:gd name="T66" fmla="*/ 1704 w 2277"/>
              <a:gd name="T67" fmla="*/ 54 h 2396"/>
              <a:gd name="T68" fmla="*/ 1750 w 2277"/>
              <a:gd name="T69" fmla="*/ 80 h 2396"/>
              <a:gd name="T70" fmla="*/ 1779 w 2277"/>
              <a:gd name="T71" fmla="*/ 152 h 2396"/>
              <a:gd name="T72" fmla="*/ 1750 w 2277"/>
              <a:gd name="T73" fmla="*/ 224 h 2396"/>
              <a:gd name="T74" fmla="*/ 384 w 2277"/>
              <a:gd name="T75" fmla="*/ 1564 h 2396"/>
              <a:gd name="T76" fmla="*/ 294 w 2277"/>
              <a:gd name="T77" fmla="*/ 1536 h 2396"/>
              <a:gd name="T78" fmla="*/ 266 w 2277"/>
              <a:gd name="T79" fmla="*/ 1445 h 2396"/>
              <a:gd name="T80" fmla="*/ 1607 w 2277"/>
              <a:gd name="T81" fmla="*/ 80 h 2396"/>
              <a:gd name="T82" fmla="*/ 1678 w 2277"/>
              <a:gd name="T83" fmla="*/ 51 h 2396"/>
              <a:gd name="T84" fmla="*/ 1465 w 2277"/>
              <a:gd name="T85" fmla="*/ 12 h 2396"/>
              <a:gd name="T86" fmla="*/ 1512 w 2277"/>
              <a:gd name="T87" fmla="*/ 75 h 2396"/>
              <a:gd name="T88" fmla="*/ 1502 w 2277"/>
              <a:gd name="T89" fmla="*/ 150 h 2396"/>
              <a:gd name="T90" fmla="*/ 147 w 2277"/>
              <a:gd name="T91" fmla="*/ 1504 h 2396"/>
              <a:gd name="T92" fmla="*/ 63 w 2277"/>
              <a:gd name="T93" fmla="*/ 1508 h 2396"/>
              <a:gd name="T94" fmla="*/ 0 w 2277"/>
              <a:gd name="T95" fmla="*/ 1424 h 2396"/>
              <a:gd name="T96" fmla="*/ 28 w 2277"/>
              <a:gd name="T97" fmla="*/ 1342 h 2396"/>
              <a:gd name="T98" fmla="*/ 1388 w 2277"/>
              <a:gd name="T99" fmla="*/ 4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77" h="2396">
                <a:moveTo>
                  <a:pt x="1792" y="881"/>
                </a:moveTo>
                <a:lnTo>
                  <a:pt x="1816" y="885"/>
                </a:lnTo>
                <a:lnTo>
                  <a:pt x="1840" y="895"/>
                </a:lnTo>
                <a:lnTo>
                  <a:pt x="1863" y="911"/>
                </a:lnTo>
                <a:lnTo>
                  <a:pt x="1879" y="934"/>
                </a:lnTo>
                <a:lnTo>
                  <a:pt x="1889" y="956"/>
                </a:lnTo>
                <a:lnTo>
                  <a:pt x="1893" y="983"/>
                </a:lnTo>
                <a:lnTo>
                  <a:pt x="1889" y="1009"/>
                </a:lnTo>
                <a:lnTo>
                  <a:pt x="1879" y="1033"/>
                </a:lnTo>
                <a:lnTo>
                  <a:pt x="1863" y="1054"/>
                </a:lnTo>
                <a:lnTo>
                  <a:pt x="548" y="2368"/>
                </a:lnTo>
                <a:lnTo>
                  <a:pt x="524" y="2386"/>
                </a:lnTo>
                <a:lnTo>
                  <a:pt x="496" y="2394"/>
                </a:lnTo>
                <a:lnTo>
                  <a:pt x="468" y="2396"/>
                </a:lnTo>
                <a:lnTo>
                  <a:pt x="438" y="2389"/>
                </a:lnTo>
                <a:lnTo>
                  <a:pt x="405" y="2368"/>
                </a:lnTo>
                <a:lnTo>
                  <a:pt x="383" y="2333"/>
                </a:lnTo>
                <a:lnTo>
                  <a:pt x="377" y="2305"/>
                </a:lnTo>
                <a:lnTo>
                  <a:pt x="377" y="2278"/>
                </a:lnTo>
                <a:lnTo>
                  <a:pt x="388" y="2250"/>
                </a:lnTo>
                <a:lnTo>
                  <a:pt x="405" y="2225"/>
                </a:lnTo>
                <a:lnTo>
                  <a:pt x="1720" y="911"/>
                </a:lnTo>
                <a:lnTo>
                  <a:pt x="1741" y="895"/>
                </a:lnTo>
                <a:lnTo>
                  <a:pt x="1765" y="885"/>
                </a:lnTo>
                <a:lnTo>
                  <a:pt x="1792" y="881"/>
                </a:lnTo>
                <a:close/>
                <a:moveTo>
                  <a:pt x="2176" y="812"/>
                </a:moveTo>
                <a:lnTo>
                  <a:pt x="2202" y="815"/>
                </a:lnTo>
                <a:lnTo>
                  <a:pt x="2226" y="824"/>
                </a:lnTo>
                <a:lnTo>
                  <a:pt x="2247" y="841"/>
                </a:lnTo>
                <a:lnTo>
                  <a:pt x="2265" y="862"/>
                </a:lnTo>
                <a:lnTo>
                  <a:pt x="2273" y="887"/>
                </a:lnTo>
                <a:lnTo>
                  <a:pt x="2277" y="913"/>
                </a:lnTo>
                <a:lnTo>
                  <a:pt x="2273" y="937"/>
                </a:lnTo>
                <a:lnTo>
                  <a:pt x="2265" y="962"/>
                </a:lnTo>
                <a:lnTo>
                  <a:pt x="2247" y="984"/>
                </a:lnTo>
                <a:lnTo>
                  <a:pt x="934" y="2297"/>
                </a:lnTo>
                <a:lnTo>
                  <a:pt x="910" y="2316"/>
                </a:lnTo>
                <a:lnTo>
                  <a:pt x="882" y="2325"/>
                </a:lnTo>
                <a:lnTo>
                  <a:pt x="852" y="2326"/>
                </a:lnTo>
                <a:lnTo>
                  <a:pt x="824" y="2319"/>
                </a:lnTo>
                <a:lnTo>
                  <a:pt x="791" y="2297"/>
                </a:lnTo>
                <a:lnTo>
                  <a:pt x="768" y="2264"/>
                </a:lnTo>
                <a:lnTo>
                  <a:pt x="761" y="2236"/>
                </a:lnTo>
                <a:lnTo>
                  <a:pt x="763" y="2206"/>
                </a:lnTo>
                <a:lnTo>
                  <a:pt x="772" y="2178"/>
                </a:lnTo>
                <a:lnTo>
                  <a:pt x="791" y="2154"/>
                </a:lnTo>
                <a:lnTo>
                  <a:pt x="2104" y="841"/>
                </a:lnTo>
                <a:lnTo>
                  <a:pt x="2127" y="824"/>
                </a:lnTo>
                <a:lnTo>
                  <a:pt x="2151" y="815"/>
                </a:lnTo>
                <a:lnTo>
                  <a:pt x="2176" y="812"/>
                </a:lnTo>
                <a:close/>
                <a:moveTo>
                  <a:pt x="1495" y="550"/>
                </a:moveTo>
                <a:lnTo>
                  <a:pt x="1519" y="553"/>
                </a:lnTo>
                <a:lnTo>
                  <a:pt x="1544" y="562"/>
                </a:lnTo>
                <a:lnTo>
                  <a:pt x="1566" y="580"/>
                </a:lnTo>
                <a:lnTo>
                  <a:pt x="1582" y="600"/>
                </a:lnTo>
                <a:lnTo>
                  <a:pt x="1593" y="625"/>
                </a:lnTo>
                <a:lnTo>
                  <a:pt x="1594" y="651"/>
                </a:lnTo>
                <a:lnTo>
                  <a:pt x="1593" y="676"/>
                </a:lnTo>
                <a:lnTo>
                  <a:pt x="1582" y="700"/>
                </a:lnTo>
                <a:lnTo>
                  <a:pt x="1566" y="723"/>
                </a:lnTo>
                <a:lnTo>
                  <a:pt x="252" y="2035"/>
                </a:lnTo>
                <a:lnTo>
                  <a:pt x="227" y="2052"/>
                </a:lnTo>
                <a:lnTo>
                  <a:pt x="199" y="2063"/>
                </a:lnTo>
                <a:lnTo>
                  <a:pt x="171" y="2065"/>
                </a:lnTo>
                <a:lnTo>
                  <a:pt x="142" y="2058"/>
                </a:lnTo>
                <a:lnTo>
                  <a:pt x="108" y="2035"/>
                </a:lnTo>
                <a:lnTo>
                  <a:pt x="86" y="2002"/>
                </a:lnTo>
                <a:lnTo>
                  <a:pt x="79" y="1974"/>
                </a:lnTo>
                <a:lnTo>
                  <a:pt x="81" y="1944"/>
                </a:lnTo>
                <a:lnTo>
                  <a:pt x="91" y="1916"/>
                </a:lnTo>
                <a:lnTo>
                  <a:pt x="108" y="1892"/>
                </a:lnTo>
                <a:lnTo>
                  <a:pt x="1423" y="580"/>
                </a:lnTo>
                <a:lnTo>
                  <a:pt x="1444" y="562"/>
                </a:lnTo>
                <a:lnTo>
                  <a:pt x="1469" y="553"/>
                </a:lnTo>
                <a:lnTo>
                  <a:pt x="1495" y="550"/>
                </a:lnTo>
                <a:close/>
                <a:moveTo>
                  <a:pt x="2029" y="330"/>
                </a:moveTo>
                <a:lnTo>
                  <a:pt x="2054" y="333"/>
                </a:lnTo>
                <a:lnTo>
                  <a:pt x="2078" y="342"/>
                </a:lnTo>
                <a:lnTo>
                  <a:pt x="2101" y="360"/>
                </a:lnTo>
                <a:lnTo>
                  <a:pt x="2116" y="381"/>
                </a:lnTo>
                <a:lnTo>
                  <a:pt x="2127" y="405"/>
                </a:lnTo>
                <a:lnTo>
                  <a:pt x="2130" y="431"/>
                </a:lnTo>
                <a:lnTo>
                  <a:pt x="2127" y="457"/>
                </a:lnTo>
                <a:lnTo>
                  <a:pt x="2116" y="480"/>
                </a:lnTo>
                <a:lnTo>
                  <a:pt x="2101" y="503"/>
                </a:lnTo>
                <a:lnTo>
                  <a:pt x="786" y="1815"/>
                </a:lnTo>
                <a:lnTo>
                  <a:pt x="761" y="1834"/>
                </a:lnTo>
                <a:lnTo>
                  <a:pt x="734" y="1843"/>
                </a:lnTo>
                <a:lnTo>
                  <a:pt x="706" y="1845"/>
                </a:lnTo>
                <a:lnTo>
                  <a:pt x="676" y="1838"/>
                </a:lnTo>
                <a:lnTo>
                  <a:pt x="643" y="1815"/>
                </a:lnTo>
                <a:lnTo>
                  <a:pt x="620" y="1782"/>
                </a:lnTo>
                <a:lnTo>
                  <a:pt x="615" y="1754"/>
                </a:lnTo>
                <a:lnTo>
                  <a:pt x="615" y="1724"/>
                </a:lnTo>
                <a:lnTo>
                  <a:pt x="625" y="1696"/>
                </a:lnTo>
                <a:lnTo>
                  <a:pt x="643" y="1672"/>
                </a:lnTo>
                <a:lnTo>
                  <a:pt x="1957" y="360"/>
                </a:lnTo>
                <a:lnTo>
                  <a:pt x="1978" y="342"/>
                </a:lnTo>
                <a:lnTo>
                  <a:pt x="2003" y="333"/>
                </a:lnTo>
                <a:lnTo>
                  <a:pt x="2029" y="330"/>
                </a:lnTo>
                <a:close/>
                <a:moveTo>
                  <a:pt x="1678" y="51"/>
                </a:moveTo>
                <a:lnTo>
                  <a:pt x="1704" y="54"/>
                </a:lnTo>
                <a:lnTo>
                  <a:pt x="1729" y="63"/>
                </a:lnTo>
                <a:lnTo>
                  <a:pt x="1750" y="80"/>
                </a:lnTo>
                <a:lnTo>
                  <a:pt x="1750" y="80"/>
                </a:lnTo>
                <a:lnTo>
                  <a:pt x="1767" y="101"/>
                </a:lnTo>
                <a:lnTo>
                  <a:pt x="1776" y="126"/>
                </a:lnTo>
                <a:lnTo>
                  <a:pt x="1779" y="152"/>
                </a:lnTo>
                <a:lnTo>
                  <a:pt x="1776" y="178"/>
                </a:lnTo>
                <a:lnTo>
                  <a:pt x="1767" y="201"/>
                </a:lnTo>
                <a:lnTo>
                  <a:pt x="1750" y="224"/>
                </a:lnTo>
                <a:lnTo>
                  <a:pt x="437" y="1536"/>
                </a:lnTo>
                <a:lnTo>
                  <a:pt x="412" y="1555"/>
                </a:lnTo>
                <a:lnTo>
                  <a:pt x="384" y="1564"/>
                </a:lnTo>
                <a:lnTo>
                  <a:pt x="355" y="1566"/>
                </a:lnTo>
                <a:lnTo>
                  <a:pt x="327" y="1559"/>
                </a:lnTo>
                <a:lnTo>
                  <a:pt x="294" y="1536"/>
                </a:lnTo>
                <a:lnTo>
                  <a:pt x="271" y="1503"/>
                </a:lnTo>
                <a:lnTo>
                  <a:pt x="264" y="1475"/>
                </a:lnTo>
                <a:lnTo>
                  <a:pt x="266" y="1445"/>
                </a:lnTo>
                <a:lnTo>
                  <a:pt x="274" y="1417"/>
                </a:lnTo>
                <a:lnTo>
                  <a:pt x="294" y="1393"/>
                </a:lnTo>
                <a:lnTo>
                  <a:pt x="1607" y="80"/>
                </a:lnTo>
                <a:lnTo>
                  <a:pt x="1629" y="63"/>
                </a:lnTo>
                <a:lnTo>
                  <a:pt x="1652" y="54"/>
                </a:lnTo>
                <a:lnTo>
                  <a:pt x="1678" y="51"/>
                </a:lnTo>
                <a:close/>
                <a:moveTo>
                  <a:pt x="1414" y="0"/>
                </a:moveTo>
                <a:lnTo>
                  <a:pt x="1441" y="4"/>
                </a:lnTo>
                <a:lnTo>
                  <a:pt x="1465" y="12"/>
                </a:lnTo>
                <a:lnTo>
                  <a:pt x="1486" y="30"/>
                </a:lnTo>
                <a:lnTo>
                  <a:pt x="1502" y="51"/>
                </a:lnTo>
                <a:lnTo>
                  <a:pt x="1512" y="75"/>
                </a:lnTo>
                <a:lnTo>
                  <a:pt x="1516" y="101"/>
                </a:lnTo>
                <a:lnTo>
                  <a:pt x="1512" y="128"/>
                </a:lnTo>
                <a:lnTo>
                  <a:pt x="1502" y="150"/>
                </a:lnTo>
                <a:lnTo>
                  <a:pt x="1486" y="173"/>
                </a:lnTo>
                <a:lnTo>
                  <a:pt x="171" y="1485"/>
                </a:lnTo>
                <a:lnTo>
                  <a:pt x="147" y="1504"/>
                </a:lnTo>
                <a:lnTo>
                  <a:pt x="121" y="1513"/>
                </a:lnTo>
                <a:lnTo>
                  <a:pt x="91" y="1515"/>
                </a:lnTo>
                <a:lnTo>
                  <a:pt x="63" y="1508"/>
                </a:lnTo>
                <a:lnTo>
                  <a:pt x="28" y="1485"/>
                </a:lnTo>
                <a:lnTo>
                  <a:pt x="7" y="1452"/>
                </a:lnTo>
                <a:lnTo>
                  <a:pt x="0" y="1424"/>
                </a:lnTo>
                <a:lnTo>
                  <a:pt x="2" y="1395"/>
                </a:lnTo>
                <a:lnTo>
                  <a:pt x="11" y="1367"/>
                </a:lnTo>
                <a:lnTo>
                  <a:pt x="28" y="1342"/>
                </a:lnTo>
                <a:lnTo>
                  <a:pt x="1343" y="30"/>
                </a:lnTo>
                <a:lnTo>
                  <a:pt x="1364" y="12"/>
                </a:lnTo>
                <a:lnTo>
                  <a:pt x="1388" y="4"/>
                </a:lnTo>
                <a:lnTo>
                  <a:pt x="1414" y="0"/>
                </a:lnTo>
                <a:close/>
              </a:path>
            </a:pathLst>
          </a:custGeom>
          <a:blipFill dpi="0" rotWithShape="1">
            <a:blip r:embed="rId1" cstate="screen">
              <a:grayscl/>
              <a:extLst>
                <a:ext uri="{BEBA8EAE-BF5A-486C-A8C5-ECC9F3942E4B}">
                  <a14:imgProps xmlns:a14="http://schemas.microsoft.com/office/drawing/2010/main">
                    <a14:imgLayer r:embed="rId2">
                      <a14:imgEffect>
                        <a14:brightnessContrast bright="20000" contrast="20000"/>
                      </a14:imgEffect>
                    </a14:imgLayer>
                  </a14:imgProps>
                </a:ext>
              </a:extLst>
            </a:blip>
            <a:srcRect/>
            <a:stretch>
              <a:fillRect/>
            </a:stretch>
          </a:blipFill>
          <a:ln w="0">
            <a:noFill/>
            <a:prstDash val="solid"/>
            <a:round/>
          </a:ln>
        </p:spPr>
        <p:txBody>
          <a:bodyPr vert="horz" wrap="square" lIns="128580" tIns="64290" rIns="128580" bIns="64290" numCol="1" anchor="t" anchorCtr="0" compatLnSpc="1"/>
          <a:lstStyle/>
          <a:p>
            <a:endParaRPr lang="zh-CN" altLang="en-US"/>
          </a:p>
        </p:txBody>
      </p:sp>
      <p:sp>
        <p:nvSpPr>
          <p:cNvPr id="13" name="TextBox 48"/>
          <p:cNvSpPr txBox="1"/>
          <p:nvPr/>
        </p:nvSpPr>
        <p:spPr>
          <a:xfrm>
            <a:off x="6429375" y="3464560"/>
            <a:ext cx="5922645" cy="984885"/>
          </a:xfrm>
          <a:prstGeom prst="rect">
            <a:avLst/>
          </a:prstGeom>
          <a:noFill/>
        </p:spPr>
        <p:txBody>
          <a:bodyPr wrap="square" lIns="0" tIns="0" rIns="0" bIns="0" rtlCol="0">
            <a:spAutoFit/>
          </a:bodyPr>
          <a:lstStyle/>
          <a:p>
            <a:r>
              <a:rPr lang="zh-CN" altLang="en-US" sz="3200">
                <a:latin typeface="Arial" panose="020B0604020202020204" pitchFamily="34" charset="0"/>
                <a:cs typeface="Arial" panose="020B0604020202020204" pitchFamily="34" charset="0"/>
                <a:sym typeface="+mn-ea"/>
              </a:rPr>
              <a:t>Empirical Methodology</a:t>
            </a:r>
            <a:endParaRPr lang="zh-CN" altLang="en-US" sz="3200">
              <a:latin typeface="Arial" panose="020B0604020202020204" pitchFamily="34" charset="0"/>
              <a:cs typeface="Arial" panose="020B0604020202020204" pitchFamily="34" charset="0"/>
            </a:endParaRPr>
          </a:p>
          <a:p>
            <a:endParaRPr lang="zh-CN" altLang="en-US" sz="32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mn-lt"/>
            </a:endParaRPr>
          </a:p>
        </p:txBody>
      </p:sp>
      <p:sp>
        <p:nvSpPr>
          <p:cNvPr id="15" name="矩形 259"/>
          <p:cNvSpPr>
            <a:spLocks noChangeArrowheads="1"/>
          </p:cNvSpPr>
          <p:nvPr/>
        </p:nvSpPr>
        <p:spPr bwMode="auto">
          <a:xfrm>
            <a:off x="2789681" y="2508330"/>
            <a:ext cx="2196442"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3800" cap="all" spc="300" dirty="0" smtClean="0">
                <a:solidFill>
                  <a:schemeClr val="bg1"/>
                </a:solidFill>
                <a:effectLst>
                  <a:outerShdw blurRad="38100" dist="38100" dir="2700000" algn="tl">
                    <a:srgbClr val="000000">
                      <a:alpha val="43137"/>
                    </a:srgbClr>
                  </a:outerShdw>
                </a:effectLst>
                <a:latin typeface="Impact" panose="020B0806030902050204" pitchFamily="34" charset="0"/>
                <a:cs typeface="Arial" panose="020B0604020202020204" pitchFamily="34" charset="0"/>
              </a:rPr>
              <a:t>02</a:t>
            </a:r>
            <a:endParaRPr lang="zh-CN" altLang="en-US" sz="13800" cap="all" spc="300" dirty="0">
              <a:solidFill>
                <a:schemeClr val="bg1"/>
              </a:solidFill>
              <a:effectLst>
                <a:outerShdw blurRad="38100" dist="38100" dir="2700000" algn="tl">
                  <a:srgbClr val="000000">
                    <a:alpha val="43137"/>
                  </a:srgbClr>
                </a:outerShdw>
              </a:effectLst>
              <a:latin typeface="Impact" panose="020B0806030902050204" pitchFamily="34" charset="0"/>
              <a:cs typeface="Arial" panose="020B0604020202020204" pitchFamily="34" charset="0"/>
            </a:endParaRPr>
          </a:p>
        </p:txBody>
      </p:sp>
    </p:spTree>
  </p:cSld>
  <p:clrMapOvr>
    <a:masterClrMapping/>
  </p:clrMapOvr>
  <p:transition spd="slow" advTm="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custDataLst>
              <p:tags r:id="rId1"/>
            </p:custDataLst>
          </p:nvPr>
        </p:nvSpPr>
        <p:spPr>
          <a:xfrm>
            <a:off x="733423" y="646282"/>
            <a:ext cx="12125327" cy="31282"/>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2" name="任意多边形 31"/>
          <p:cNvSpPr/>
          <p:nvPr>
            <p:custDataLst>
              <p:tags r:id="rId2"/>
            </p:custDataLst>
          </p:nvPr>
        </p:nvSpPr>
        <p:spPr>
          <a:xfrm>
            <a:off x="1" y="140732"/>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a:endParaRPr lang="zh-CN" altLang="en-US" sz="2000" dirty="0">
              <a:solidFill>
                <a:srgbClr val="7EC234"/>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6"/>
          <p:cNvSpPr txBox="1"/>
          <p:nvPr/>
        </p:nvSpPr>
        <p:spPr>
          <a:xfrm>
            <a:off x="1054735" y="224790"/>
            <a:ext cx="4163695" cy="36893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lvl="0" algn="l"/>
            <a:r>
              <a:rPr lang="en-US" sz="2400" b="1" dirty="0">
                <a:solidFill>
                  <a:schemeClr val="bg1">
                    <a:lumMod val="65000"/>
                  </a:schemeClr>
                </a:solidFill>
                <a:latin typeface="Arial" panose="020B0604020202020204" pitchFamily="34" charset="0"/>
                <a:ea typeface="微软雅黑" panose="020B0503020204020204" pitchFamily="34" charset="-122"/>
                <a:cs typeface="+mn-ea"/>
                <a:sym typeface="+mn-ea"/>
              </a:rPr>
              <a:t>Empirical Methodology</a:t>
            </a:r>
            <a:endParaRPr lang="en-US" sz="2400" b="1" dirty="0">
              <a:solidFill>
                <a:schemeClr val="bg1">
                  <a:lumMod val="65000"/>
                </a:schemeClr>
              </a:solidFill>
              <a:latin typeface="Arial" panose="020B0604020202020204" pitchFamily="34" charset="0"/>
              <a:ea typeface="微软雅黑" panose="020B0503020204020204" pitchFamily="34" charset="-122"/>
              <a:cs typeface="+mn-ea"/>
              <a:sym typeface="+mn-ea"/>
            </a:endParaRPr>
          </a:p>
        </p:txBody>
      </p:sp>
      <p:sp>
        <p:nvSpPr>
          <p:cNvPr id="8" name="文本框 7"/>
          <p:cNvSpPr txBox="1"/>
          <p:nvPr/>
        </p:nvSpPr>
        <p:spPr>
          <a:xfrm>
            <a:off x="396875" y="1108710"/>
            <a:ext cx="11021695" cy="5015865"/>
          </a:xfrm>
          <a:prstGeom prst="rect">
            <a:avLst/>
          </a:prstGeom>
          <a:noFill/>
        </p:spPr>
        <p:txBody>
          <a:bodyPr wrap="square" rtlCol="0">
            <a:spAutoFit/>
          </a:bodyPr>
          <a:p>
            <a:r>
              <a:rPr lang="en-US" altLang="zh-CN" sz="2000" b="1"/>
              <a:t>data on stock holdings:</a:t>
            </a:r>
            <a:r>
              <a:rPr lang="en-US" altLang="zh-CN" sz="2000"/>
              <a:t> from the CDA/Spectrum mutual fund holdings database maintained by Thomson Financial.The database is compiled from mandatory SEC filings as well as voluntary disclosures by mutual funds;</a:t>
            </a:r>
            <a:endParaRPr lang="en-US" altLang="zh-CN" sz="2000"/>
          </a:p>
          <a:p>
            <a:endParaRPr lang="en-US" altLang="zh-CN" sz="2000"/>
          </a:p>
          <a:p>
            <a:r>
              <a:rPr lang="en-US" altLang="zh-CN" sz="2000" b="1"/>
              <a:t>benchmarks for the funds:</a:t>
            </a:r>
            <a:r>
              <a:rPr lang="en-US" altLang="zh-CN" sz="2000"/>
              <a:t>we include essentially all indexes used by the funds themselves over the sample period. We have a total of nineteen indexes from three index families: S&amp;P/Barra, Russell, and Wilshire;to determine the benchmark index for each fund, We compute the Active Share of a fund with respect to all nineteen indexes and assign the index with the lowest Active Share as that fund’s benchmark;</a:t>
            </a:r>
            <a:endParaRPr lang="en-US" altLang="zh-CN" sz="2000"/>
          </a:p>
          <a:p>
            <a:endParaRPr lang="en-US" altLang="zh-CN" sz="2000"/>
          </a:p>
          <a:p>
            <a:r>
              <a:rPr lang="en-US" altLang="zh-CN" sz="2000" b="1"/>
              <a:t>data on return:</a:t>
            </a:r>
            <a:r>
              <a:rPr lang="en-US" altLang="zh-CN" sz="2000"/>
              <a:t>Monthly returns for mutual funds are from the CRSP mutual fund database. Monthly returns for benchmark are from S&amp;P, Russell, and Ibbotson Associates, and all of them include dividends;</a:t>
            </a:r>
            <a:endParaRPr lang="en-US" altLang="zh-CN" sz="2000"/>
          </a:p>
          <a:p>
            <a:endParaRPr lang="en-US" altLang="zh-CN" sz="2000"/>
          </a:p>
          <a:p>
            <a:r>
              <a:rPr lang="en-US" altLang="zh-CN" sz="2000" b="1"/>
              <a:t>sample selection: </a:t>
            </a:r>
            <a:r>
              <a:rPr lang="en-US" altLang="zh-CN" sz="2000"/>
              <a:t>our final sample consists of 2,647 funds in the period 1980–2003. For each year and each fund, the stock holdings are reported for an average of three separate report dates (rdate); the total number of such fund-rdate observations in the sample is 48,354.</a:t>
            </a:r>
            <a:endParaRPr lang="en-US" altLang="zh-CN" sz="2000"/>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6"/>
          <p:cNvSpPr>
            <a:spLocks noEditPoints="1"/>
          </p:cNvSpPr>
          <p:nvPr/>
        </p:nvSpPr>
        <p:spPr bwMode="auto">
          <a:xfrm>
            <a:off x="1346429" y="942031"/>
            <a:ext cx="5082946" cy="5348589"/>
          </a:xfrm>
          <a:custGeom>
            <a:avLst/>
            <a:gdLst>
              <a:gd name="T0" fmla="*/ 1840 w 2277"/>
              <a:gd name="T1" fmla="*/ 895 h 2396"/>
              <a:gd name="T2" fmla="*/ 1889 w 2277"/>
              <a:gd name="T3" fmla="*/ 956 h 2396"/>
              <a:gd name="T4" fmla="*/ 1879 w 2277"/>
              <a:gd name="T5" fmla="*/ 1033 h 2396"/>
              <a:gd name="T6" fmla="*/ 524 w 2277"/>
              <a:gd name="T7" fmla="*/ 2386 h 2396"/>
              <a:gd name="T8" fmla="*/ 438 w 2277"/>
              <a:gd name="T9" fmla="*/ 2389 h 2396"/>
              <a:gd name="T10" fmla="*/ 377 w 2277"/>
              <a:gd name="T11" fmla="*/ 2305 h 2396"/>
              <a:gd name="T12" fmla="*/ 405 w 2277"/>
              <a:gd name="T13" fmla="*/ 2225 h 2396"/>
              <a:gd name="T14" fmla="*/ 1765 w 2277"/>
              <a:gd name="T15" fmla="*/ 885 h 2396"/>
              <a:gd name="T16" fmla="*/ 2202 w 2277"/>
              <a:gd name="T17" fmla="*/ 815 h 2396"/>
              <a:gd name="T18" fmla="*/ 2265 w 2277"/>
              <a:gd name="T19" fmla="*/ 862 h 2396"/>
              <a:gd name="T20" fmla="*/ 2273 w 2277"/>
              <a:gd name="T21" fmla="*/ 937 h 2396"/>
              <a:gd name="T22" fmla="*/ 934 w 2277"/>
              <a:gd name="T23" fmla="*/ 2297 h 2396"/>
              <a:gd name="T24" fmla="*/ 852 w 2277"/>
              <a:gd name="T25" fmla="*/ 2326 h 2396"/>
              <a:gd name="T26" fmla="*/ 768 w 2277"/>
              <a:gd name="T27" fmla="*/ 2264 h 2396"/>
              <a:gd name="T28" fmla="*/ 772 w 2277"/>
              <a:gd name="T29" fmla="*/ 2178 h 2396"/>
              <a:gd name="T30" fmla="*/ 2127 w 2277"/>
              <a:gd name="T31" fmla="*/ 824 h 2396"/>
              <a:gd name="T32" fmla="*/ 1495 w 2277"/>
              <a:gd name="T33" fmla="*/ 550 h 2396"/>
              <a:gd name="T34" fmla="*/ 1566 w 2277"/>
              <a:gd name="T35" fmla="*/ 580 h 2396"/>
              <a:gd name="T36" fmla="*/ 1594 w 2277"/>
              <a:gd name="T37" fmla="*/ 651 h 2396"/>
              <a:gd name="T38" fmla="*/ 1566 w 2277"/>
              <a:gd name="T39" fmla="*/ 723 h 2396"/>
              <a:gd name="T40" fmla="*/ 199 w 2277"/>
              <a:gd name="T41" fmla="*/ 2063 h 2396"/>
              <a:gd name="T42" fmla="*/ 108 w 2277"/>
              <a:gd name="T43" fmla="*/ 2035 h 2396"/>
              <a:gd name="T44" fmla="*/ 81 w 2277"/>
              <a:gd name="T45" fmla="*/ 1944 h 2396"/>
              <a:gd name="T46" fmla="*/ 1423 w 2277"/>
              <a:gd name="T47" fmla="*/ 580 h 2396"/>
              <a:gd name="T48" fmla="*/ 1495 w 2277"/>
              <a:gd name="T49" fmla="*/ 550 h 2396"/>
              <a:gd name="T50" fmla="*/ 2078 w 2277"/>
              <a:gd name="T51" fmla="*/ 342 h 2396"/>
              <a:gd name="T52" fmla="*/ 2127 w 2277"/>
              <a:gd name="T53" fmla="*/ 405 h 2396"/>
              <a:gd name="T54" fmla="*/ 2116 w 2277"/>
              <a:gd name="T55" fmla="*/ 480 h 2396"/>
              <a:gd name="T56" fmla="*/ 761 w 2277"/>
              <a:gd name="T57" fmla="*/ 1834 h 2396"/>
              <a:gd name="T58" fmla="*/ 676 w 2277"/>
              <a:gd name="T59" fmla="*/ 1838 h 2396"/>
              <a:gd name="T60" fmla="*/ 615 w 2277"/>
              <a:gd name="T61" fmla="*/ 1754 h 2396"/>
              <a:gd name="T62" fmla="*/ 643 w 2277"/>
              <a:gd name="T63" fmla="*/ 1672 h 2396"/>
              <a:gd name="T64" fmla="*/ 2003 w 2277"/>
              <a:gd name="T65" fmla="*/ 333 h 2396"/>
              <a:gd name="T66" fmla="*/ 1704 w 2277"/>
              <a:gd name="T67" fmla="*/ 54 h 2396"/>
              <a:gd name="T68" fmla="*/ 1750 w 2277"/>
              <a:gd name="T69" fmla="*/ 80 h 2396"/>
              <a:gd name="T70" fmla="*/ 1779 w 2277"/>
              <a:gd name="T71" fmla="*/ 152 h 2396"/>
              <a:gd name="T72" fmla="*/ 1750 w 2277"/>
              <a:gd name="T73" fmla="*/ 224 h 2396"/>
              <a:gd name="T74" fmla="*/ 384 w 2277"/>
              <a:gd name="T75" fmla="*/ 1564 h 2396"/>
              <a:gd name="T76" fmla="*/ 294 w 2277"/>
              <a:gd name="T77" fmla="*/ 1536 h 2396"/>
              <a:gd name="T78" fmla="*/ 266 w 2277"/>
              <a:gd name="T79" fmla="*/ 1445 h 2396"/>
              <a:gd name="T80" fmla="*/ 1607 w 2277"/>
              <a:gd name="T81" fmla="*/ 80 h 2396"/>
              <a:gd name="T82" fmla="*/ 1678 w 2277"/>
              <a:gd name="T83" fmla="*/ 51 h 2396"/>
              <a:gd name="T84" fmla="*/ 1465 w 2277"/>
              <a:gd name="T85" fmla="*/ 12 h 2396"/>
              <a:gd name="T86" fmla="*/ 1512 w 2277"/>
              <a:gd name="T87" fmla="*/ 75 h 2396"/>
              <a:gd name="T88" fmla="*/ 1502 w 2277"/>
              <a:gd name="T89" fmla="*/ 150 h 2396"/>
              <a:gd name="T90" fmla="*/ 147 w 2277"/>
              <a:gd name="T91" fmla="*/ 1504 h 2396"/>
              <a:gd name="T92" fmla="*/ 63 w 2277"/>
              <a:gd name="T93" fmla="*/ 1508 h 2396"/>
              <a:gd name="T94" fmla="*/ 0 w 2277"/>
              <a:gd name="T95" fmla="*/ 1424 h 2396"/>
              <a:gd name="T96" fmla="*/ 28 w 2277"/>
              <a:gd name="T97" fmla="*/ 1342 h 2396"/>
              <a:gd name="T98" fmla="*/ 1388 w 2277"/>
              <a:gd name="T99" fmla="*/ 4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77" h="2396">
                <a:moveTo>
                  <a:pt x="1792" y="881"/>
                </a:moveTo>
                <a:lnTo>
                  <a:pt x="1816" y="885"/>
                </a:lnTo>
                <a:lnTo>
                  <a:pt x="1840" y="895"/>
                </a:lnTo>
                <a:lnTo>
                  <a:pt x="1863" y="911"/>
                </a:lnTo>
                <a:lnTo>
                  <a:pt x="1879" y="934"/>
                </a:lnTo>
                <a:lnTo>
                  <a:pt x="1889" y="956"/>
                </a:lnTo>
                <a:lnTo>
                  <a:pt x="1893" y="983"/>
                </a:lnTo>
                <a:lnTo>
                  <a:pt x="1889" y="1009"/>
                </a:lnTo>
                <a:lnTo>
                  <a:pt x="1879" y="1033"/>
                </a:lnTo>
                <a:lnTo>
                  <a:pt x="1863" y="1054"/>
                </a:lnTo>
                <a:lnTo>
                  <a:pt x="548" y="2368"/>
                </a:lnTo>
                <a:lnTo>
                  <a:pt x="524" y="2386"/>
                </a:lnTo>
                <a:lnTo>
                  <a:pt x="496" y="2394"/>
                </a:lnTo>
                <a:lnTo>
                  <a:pt x="468" y="2396"/>
                </a:lnTo>
                <a:lnTo>
                  <a:pt x="438" y="2389"/>
                </a:lnTo>
                <a:lnTo>
                  <a:pt x="405" y="2368"/>
                </a:lnTo>
                <a:lnTo>
                  <a:pt x="383" y="2333"/>
                </a:lnTo>
                <a:lnTo>
                  <a:pt x="377" y="2305"/>
                </a:lnTo>
                <a:lnTo>
                  <a:pt x="377" y="2278"/>
                </a:lnTo>
                <a:lnTo>
                  <a:pt x="388" y="2250"/>
                </a:lnTo>
                <a:lnTo>
                  <a:pt x="405" y="2225"/>
                </a:lnTo>
                <a:lnTo>
                  <a:pt x="1720" y="911"/>
                </a:lnTo>
                <a:lnTo>
                  <a:pt x="1741" y="895"/>
                </a:lnTo>
                <a:lnTo>
                  <a:pt x="1765" y="885"/>
                </a:lnTo>
                <a:lnTo>
                  <a:pt x="1792" y="881"/>
                </a:lnTo>
                <a:close/>
                <a:moveTo>
                  <a:pt x="2176" y="812"/>
                </a:moveTo>
                <a:lnTo>
                  <a:pt x="2202" y="815"/>
                </a:lnTo>
                <a:lnTo>
                  <a:pt x="2226" y="824"/>
                </a:lnTo>
                <a:lnTo>
                  <a:pt x="2247" y="841"/>
                </a:lnTo>
                <a:lnTo>
                  <a:pt x="2265" y="862"/>
                </a:lnTo>
                <a:lnTo>
                  <a:pt x="2273" y="887"/>
                </a:lnTo>
                <a:lnTo>
                  <a:pt x="2277" y="913"/>
                </a:lnTo>
                <a:lnTo>
                  <a:pt x="2273" y="937"/>
                </a:lnTo>
                <a:lnTo>
                  <a:pt x="2265" y="962"/>
                </a:lnTo>
                <a:lnTo>
                  <a:pt x="2247" y="984"/>
                </a:lnTo>
                <a:lnTo>
                  <a:pt x="934" y="2297"/>
                </a:lnTo>
                <a:lnTo>
                  <a:pt x="910" y="2316"/>
                </a:lnTo>
                <a:lnTo>
                  <a:pt x="882" y="2325"/>
                </a:lnTo>
                <a:lnTo>
                  <a:pt x="852" y="2326"/>
                </a:lnTo>
                <a:lnTo>
                  <a:pt x="824" y="2319"/>
                </a:lnTo>
                <a:lnTo>
                  <a:pt x="791" y="2297"/>
                </a:lnTo>
                <a:lnTo>
                  <a:pt x="768" y="2264"/>
                </a:lnTo>
                <a:lnTo>
                  <a:pt x="761" y="2236"/>
                </a:lnTo>
                <a:lnTo>
                  <a:pt x="763" y="2206"/>
                </a:lnTo>
                <a:lnTo>
                  <a:pt x="772" y="2178"/>
                </a:lnTo>
                <a:lnTo>
                  <a:pt x="791" y="2154"/>
                </a:lnTo>
                <a:lnTo>
                  <a:pt x="2104" y="841"/>
                </a:lnTo>
                <a:lnTo>
                  <a:pt x="2127" y="824"/>
                </a:lnTo>
                <a:lnTo>
                  <a:pt x="2151" y="815"/>
                </a:lnTo>
                <a:lnTo>
                  <a:pt x="2176" y="812"/>
                </a:lnTo>
                <a:close/>
                <a:moveTo>
                  <a:pt x="1495" y="550"/>
                </a:moveTo>
                <a:lnTo>
                  <a:pt x="1519" y="553"/>
                </a:lnTo>
                <a:lnTo>
                  <a:pt x="1544" y="562"/>
                </a:lnTo>
                <a:lnTo>
                  <a:pt x="1566" y="580"/>
                </a:lnTo>
                <a:lnTo>
                  <a:pt x="1582" y="600"/>
                </a:lnTo>
                <a:lnTo>
                  <a:pt x="1593" y="625"/>
                </a:lnTo>
                <a:lnTo>
                  <a:pt x="1594" y="651"/>
                </a:lnTo>
                <a:lnTo>
                  <a:pt x="1593" y="676"/>
                </a:lnTo>
                <a:lnTo>
                  <a:pt x="1582" y="700"/>
                </a:lnTo>
                <a:lnTo>
                  <a:pt x="1566" y="723"/>
                </a:lnTo>
                <a:lnTo>
                  <a:pt x="252" y="2035"/>
                </a:lnTo>
                <a:lnTo>
                  <a:pt x="227" y="2052"/>
                </a:lnTo>
                <a:lnTo>
                  <a:pt x="199" y="2063"/>
                </a:lnTo>
                <a:lnTo>
                  <a:pt x="171" y="2065"/>
                </a:lnTo>
                <a:lnTo>
                  <a:pt x="142" y="2058"/>
                </a:lnTo>
                <a:lnTo>
                  <a:pt x="108" y="2035"/>
                </a:lnTo>
                <a:lnTo>
                  <a:pt x="86" y="2002"/>
                </a:lnTo>
                <a:lnTo>
                  <a:pt x="79" y="1974"/>
                </a:lnTo>
                <a:lnTo>
                  <a:pt x="81" y="1944"/>
                </a:lnTo>
                <a:lnTo>
                  <a:pt x="91" y="1916"/>
                </a:lnTo>
                <a:lnTo>
                  <a:pt x="108" y="1892"/>
                </a:lnTo>
                <a:lnTo>
                  <a:pt x="1423" y="580"/>
                </a:lnTo>
                <a:lnTo>
                  <a:pt x="1444" y="562"/>
                </a:lnTo>
                <a:lnTo>
                  <a:pt x="1469" y="553"/>
                </a:lnTo>
                <a:lnTo>
                  <a:pt x="1495" y="550"/>
                </a:lnTo>
                <a:close/>
                <a:moveTo>
                  <a:pt x="2029" y="330"/>
                </a:moveTo>
                <a:lnTo>
                  <a:pt x="2054" y="333"/>
                </a:lnTo>
                <a:lnTo>
                  <a:pt x="2078" y="342"/>
                </a:lnTo>
                <a:lnTo>
                  <a:pt x="2101" y="360"/>
                </a:lnTo>
                <a:lnTo>
                  <a:pt x="2116" y="381"/>
                </a:lnTo>
                <a:lnTo>
                  <a:pt x="2127" y="405"/>
                </a:lnTo>
                <a:lnTo>
                  <a:pt x="2130" y="431"/>
                </a:lnTo>
                <a:lnTo>
                  <a:pt x="2127" y="457"/>
                </a:lnTo>
                <a:lnTo>
                  <a:pt x="2116" y="480"/>
                </a:lnTo>
                <a:lnTo>
                  <a:pt x="2101" y="503"/>
                </a:lnTo>
                <a:lnTo>
                  <a:pt x="786" y="1815"/>
                </a:lnTo>
                <a:lnTo>
                  <a:pt x="761" y="1834"/>
                </a:lnTo>
                <a:lnTo>
                  <a:pt x="734" y="1843"/>
                </a:lnTo>
                <a:lnTo>
                  <a:pt x="706" y="1845"/>
                </a:lnTo>
                <a:lnTo>
                  <a:pt x="676" y="1838"/>
                </a:lnTo>
                <a:lnTo>
                  <a:pt x="643" y="1815"/>
                </a:lnTo>
                <a:lnTo>
                  <a:pt x="620" y="1782"/>
                </a:lnTo>
                <a:lnTo>
                  <a:pt x="615" y="1754"/>
                </a:lnTo>
                <a:lnTo>
                  <a:pt x="615" y="1724"/>
                </a:lnTo>
                <a:lnTo>
                  <a:pt x="625" y="1696"/>
                </a:lnTo>
                <a:lnTo>
                  <a:pt x="643" y="1672"/>
                </a:lnTo>
                <a:lnTo>
                  <a:pt x="1957" y="360"/>
                </a:lnTo>
                <a:lnTo>
                  <a:pt x="1978" y="342"/>
                </a:lnTo>
                <a:lnTo>
                  <a:pt x="2003" y="333"/>
                </a:lnTo>
                <a:lnTo>
                  <a:pt x="2029" y="330"/>
                </a:lnTo>
                <a:close/>
                <a:moveTo>
                  <a:pt x="1678" y="51"/>
                </a:moveTo>
                <a:lnTo>
                  <a:pt x="1704" y="54"/>
                </a:lnTo>
                <a:lnTo>
                  <a:pt x="1729" y="63"/>
                </a:lnTo>
                <a:lnTo>
                  <a:pt x="1750" y="80"/>
                </a:lnTo>
                <a:lnTo>
                  <a:pt x="1750" y="80"/>
                </a:lnTo>
                <a:lnTo>
                  <a:pt x="1767" y="101"/>
                </a:lnTo>
                <a:lnTo>
                  <a:pt x="1776" y="126"/>
                </a:lnTo>
                <a:lnTo>
                  <a:pt x="1779" y="152"/>
                </a:lnTo>
                <a:lnTo>
                  <a:pt x="1776" y="178"/>
                </a:lnTo>
                <a:lnTo>
                  <a:pt x="1767" y="201"/>
                </a:lnTo>
                <a:lnTo>
                  <a:pt x="1750" y="224"/>
                </a:lnTo>
                <a:lnTo>
                  <a:pt x="437" y="1536"/>
                </a:lnTo>
                <a:lnTo>
                  <a:pt x="412" y="1555"/>
                </a:lnTo>
                <a:lnTo>
                  <a:pt x="384" y="1564"/>
                </a:lnTo>
                <a:lnTo>
                  <a:pt x="355" y="1566"/>
                </a:lnTo>
                <a:lnTo>
                  <a:pt x="327" y="1559"/>
                </a:lnTo>
                <a:lnTo>
                  <a:pt x="294" y="1536"/>
                </a:lnTo>
                <a:lnTo>
                  <a:pt x="271" y="1503"/>
                </a:lnTo>
                <a:lnTo>
                  <a:pt x="264" y="1475"/>
                </a:lnTo>
                <a:lnTo>
                  <a:pt x="266" y="1445"/>
                </a:lnTo>
                <a:lnTo>
                  <a:pt x="274" y="1417"/>
                </a:lnTo>
                <a:lnTo>
                  <a:pt x="294" y="1393"/>
                </a:lnTo>
                <a:lnTo>
                  <a:pt x="1607" y="80"/>
                </a:lnTo>
                <a:lnTo>
                  <a:pt x="1629" y="63"/>
                </a:lnTo>
                <a:lnTo>
                  <a:pt x="1652" y="54"/>
                </a:lnTo>
                <a:lnTo>
                  <a:pt x="1678" y="51"/>
                </a:lnTo>
                <a:close/>
                <a:moveTo>
                  <a:pt x="1414" y="0"/>
                </a:moveTo>
                <a:lnTo>
                  <a:pt x="1441" y="4"/>
                </a:lnTo>
                <a:lnTo>
                  <a:pt x="1465" y="12"/>
                </a:lnTo>
                <a:lnTo>
                  <a:pt x="1486" y="30"/>
                </a:lnTo>
                <a:lnTo>
                  <a:pt x="1502" y="51"/>
                </a:lnTo>
                <a:lnTo>
                  <a:pt x="1512" y="75"/>
                </a:lnTo>
                <a:lnTo>
                  <a:pt x="1516" y="101"/>
                </a:lnTo>
                <a:lnTo>
                  <a:pt x="1512" y="128"/>
                </a:lnTo>
                <a:lnTo>
                  <a:pt x="1502" y="150"/>
                </a:lnTo>
                <a:lnTo>
                  <a:pt x="1486" y="173"/>
                </a:lnTo>
                <a:lnTo>
                  <a:pt x="171" y="1485"/>
                </a:lnTo>
                <a:lnTo>
                  <a:pt x="147" y="1504"/>
                </a:lnTo>
                <a:lnTo>
                  <a:pt x="121" y="1513"/>
                </a:lnTo>
                <a:lnTo>
                  <a:pt x="91" y="1515"/>
                </a:lnTo>
                <a:lnTo>
                  <a:pt x="63" y="1508"/>
                </a:lnTo>
                <a:lnTo>
                  <a:pt x="28" y="1485"/>
                </a:lnTo>
                <a:lnTo>
                  <a:pt x="7" y="1452"/>
                </a:lnTo>
                <a:lnTo>
                  <a:pt x="0" y="1424"/>
                </a:lnTo>
                <a:lnTo>
                  <a:pt x="2" y="1395"/>
                </a:lnTo>
                <a:lnTo>
                  <a:pt x="11" y="1367"/>
                </a:lnTo>
                <a:lnTo>
                  <a:pt x="28" y="1342"/>
                </a:lnTo>
                <a:lnTo>
                  <a:pt x="1343" y="30"/>
                </a:lnTo>
                <a:lnTo>
                  <a:pt x="1364" y="12"/>
                </a:lnTo>
                <a:lnTo>
                  <a:pt x="1388" y="4"/>
                </a:lnTo>
                <a:lnTo>
                  <a:pt x="1414" y="0"/>
                </a:lnTo>
                <a:close/>
              </a:path>
            </a:pathLst>
          </a:custGeom>
          <a:blipFill dpi="0" rotWithShape="1">
            <a:blip r:embed="rId1" cstate="screen">
              <a:grayscl/>
              <a:extLst>
                <a:ext uri="{BEBA8EAE-BF5A-486C-A8C5-ECC9F3942E4B}">
                  <a14:imgProps xmlns:a14="http://schemas.microsoft.com/office/drawing/2010/main">
                    <a14:imgLayer r:embed="rId2">
                      <a14:imgEffect>
                        <a14:brightnessContrast bright="40000" contrast="20000"/>
                      </a14:imgEffect>
                    </a14:imgLayer>
                  </a14:imgProps>
                </a:ext>
              </a:extLst>
            </a:blip>
            <a:srcRect/>
            <a:stretch>
              <a:fillRect/>
            </a:stretch>
          </a:blipFill>
          <a:ln w="0">
            <a:noFill/>
            <a:prstDash val="solid"/>
            <a:round/>
          </a:ln>
        </p:spPr>
        <p:txBody>
          <a:bodyPr vert="horz" wrap="square" lIns="128580" tIns="64290" rIns="128580" bIns="64290" numCol="1" anchor="t" anchorCtr="0" compatLnSpc="1"/>
          <a:lstStyle/>
          <a:p>
            <a:endParaRPr lang="zh-CN" altLang="en-US"/>
          </a:p>
        </p:txBody>
      </p:sp>
      <p:sp>
        <p:nvSpPr>
          <p:cNvPr id="13" name="TextBox 48"/>
          <p:cNvSpPr txBox="1"/>
          <p:nvPr/>
        </p:nvSpPr>
        <p:spPr>
          <a:xfrm>
            <a:off x="6568440" y="3739515"/>
            <a:ext cx="5716905" cy="984885"/>
          </a:xfrm>
          <a:prstGeom prst="rect">
            <a:avLst/>
          </a:prstGeom>
          <a:noFill/>
        </p:spPr>
        <p:txBody>
          <a:bodyPr wrap="square" lIns="0" tIns="0" rIns="0" bIns="0" rtlCol="0">
            <a:spAutoFit/>
          </a:bodyPr>
          <a:lstStyle/>
          <a:p>
            <a:r>
              <a:rPr lang="en-US" sz="3200" b="1" dirty="0">
                <a:solidFill>
                  <a:schemeClr val="tx1"/>
                </a:solidFill>
                <a:latin typeface="Arial" panose="020B0604020202020204" pitchFamily="34" charset="0"/>
                <a:ea typeface="微软雅黑" panose="020B0503020204020204" pitchFamily="34" charset="-122"/>
                <a:cs typeface="+mn-ea"/>
                <a:sym typeface="+mn-ea"/>
              </a:rPr>
              <a:t>results:active management</a:t>
            </a:r>
            <a:endParaRPr lang="en-US" sz="3200" b="1" dirty="0">
              <a:solidFill>
                <a:schemeClr val="tx1"/>
              </a:solidFill>
              <a:latin typeface="Arial" panose="020B0604020202020204" pitchFamily="34" charset="0"/>
              <a:ea typeface="微软雅黑" panose="020B0503020204020204" pitchFamily="34" charset="-122"/>
              <a:cs typeface="+mn-ea"/>
              <a:sym typeface="+mn-ea"/>
            </a:endParaRPr>
          </a:p>
          <a:p>
            <a:endParaRPr lang="en-US" altLang="zh-CN" sz="3200" b="1" dirty="0">
              <a:solidFill>
                <a:schemeClr val="tx1"/>
              </a:solidFill>
              <a:latin typeface="Arial" panose="020B0604020202020204" pitchFamily="34" charset="0"/>
              <a:ea typeface="微软雅黑" panose="020B0503020204020204" pitchFamily="34" charset="-122"/>
              <a:cs typeface="+mn-ea"/>
              <a:sym typeface="+mn-ea"/>
            </a:endParaRPr>
          </a:p>
        </p:txBody>
      </p:sp>
      <p:sp>
        <p:nvSpPr>
          <p:cNvPr id="15" name="矩形 259"/>
          <p:cNvSpPr>
            <a:spLocks noChangeArrowheads="1"/>
          </p:cNvSpPr>
          <p:nvPr/>
        </p:nvSpPr>
        <p:spPr bwMode="auto">
          <a:xfrm>
            <a:off x="2789681" y="2508330"/>
            <a:ext cx="2196442"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3800" cap="all" spc="300" dirty="0" smtClean="0">
                <a:solidFill>
                  <a:schemeClr val="bg1"/>
                </a:solidFill>
                <a:effectLst>
                  <a:outerShdw blurRad="38100" dist="38100" dir="2700000" algn="tl">
                    <a:srgbClr val="000000">
                      <a:alpha val="43137"/>
                    </a:srgbClr>
                  </a:outerShdw>
                </a:effectLst>
                <a:latin typeface="Impact" panose="020B0806030902050204" pitchFamily="34" charset="0"/>
                <a:cs typeface="Arial" panose="020B0604020202020204" pitchFamily="34" charset="0"/>
              </a:rPr>
              <a:t>03</a:t>
            </a:r>
            <a:endParaRPr lang="zh-CN" altLang="en-US" sz="13800" cap="all" spc="300" dirty="0">
              <a:solidFill>
                <a:schemeClr val="bg1"/>
              </a:solidFill>
              <a:effectLst>
                <a:outerShdw blurRad="38100" dist="38100" dir="2700000" algn="tl">
                  <a:srgbClr val="000000">
                    <a:alpha val="43137"/>
                  </a:srgbClr>
                </a:outerShdw>
              </a:effectLst>
              <a:latin typeface="Impact" panose="020B0806030902050204" pitchFamily="34" charset="0"/>
              <a:cs typeface="Arial" panose="020B0604020202020204" pitchFamily="34" charset="0"/>
            </a:endParaRPr>
          </a:p>
        </p:txBody>
      </p:sp>
    </p:spTree>
  </p:cSld>
  <p:clrMapOvr>
    <a:masterClrMapping/>
  </p:clrMapOvr>
  <p:transition spd="slow" advTm="0">
    <p:fade/>
  </p:transition>
  <p:timing>
    <p:tnLst>
      <p:par>
        <p:cTn id="1" dur="indefinite" restart="never" nodeType="tmRoot"/>
      </p:par>
    </p:tnLst>
  </p:timing>
</p:sld>
</file>

<file path=ppt/tags/tag1.xml><?xml version="1.0" encoding="utf-8"?>
<p:tagLst xmlns:p="http://schemas.openxmlformats.org/presentationml/2006/main">
  <p:tag name="MH" val="20160830110547"/>
  <p:tag name="MH_LIBRARY" val="CONTENTS"/>
  <p:tag name="MH_TYPE" val="OTHERS"/>
  <p:tag name="ID" val="545840"/>
</p:tagLst>
</file>

<file path=ppt/tags/tag10.xml><?xml version="1.0" encoding="utf-8"?>
<p:tagLst xmlns:p="http://schemas.openxmlformats.org/presentationml/2006/main">
  <p:tag name="MH" val="20160830110547"/>
  <p:tag name="MH_LIBRARY" val="CONTENTS"/>
  <p:tag name="MH_TYPE" val="OTHERS"/>
  <p:tag name="ID" val="545840"/>
</p:tagLst>
</file>

<file path=ppt/tags/tag11.xml><?xml version="1.0" encoding="utf-8"?>
<p:tagLst xmlns:p="http://schemas.openxmlformats.org/presentationml/2006/main">
  <p:tag name="MH" val="20160830110547"/>
  <p:tag name="MH_LIBRARY" val="CONTENTS"/>
  <p:tag name="MH_TYPE" val="OTHERS"/>
  <p:tag name="ID" val="545840"/>
</p:tagLst>
</file>

<file path=ppt/tags/tag12.xml><?xml version="1.0" encoding="utf-8"?>
<p:tagLst xmlns:p="http://schemas.openxmlformats.org/presentationml/2006/main">
  <p:tag name="MH" val="20160830110547"/>
  <p:tag name="MH_LIBRARY" val="CONTENTS"/>
  <p:tag name="MH_TYPE" val="OTHERS"/>
  <p:tag name="ID" val="545840"/>
</p:tagLst>
</file>

<file path=ppt/tags/tag13.xml><?xml version="1.0" encoding="utf-8"?>
<p:tagLst xmlns:p="http://schemas.openxmlformats.org/presentationml/2006/main">
  <p:tag name="MH" val="20160830110547"/>
  <p:tag name="MH_LIBRARY" val="CONTENTS"/>
  <p:tag name="MH_TYPE" val="OTHERS"/>
  <p:tag name="ID" val="545840"/>
</p:tagLst>
</file>

<file path=ppt/tags/tag14.xml><?xml version="1.0" encoding="utf-8"?>
<p:tagLst xmlns:p="http://schemas.openxmlformats.org/presentationml/2006/main">
  <p:tag name="MH" val="20160830110547"/>
  <p:tag name="MH_LIBRARY" val="CONTENTS"/>
  <p:tag name="MH_TYPE" val="OTHERS"/>
  <p:tag name="ID" val="545840"/>
</p:tagLst>
</file>

<file path=ppt/tags/tag15.xml><?xml version="1.0" encoding="utf-8"?>
<p:tagLst xmlns:p="http://schemas.openxmlformats.org/presentationml/2006/main">
  <p:tag name="MH" val="20160830110547"/>
  <p:tag name="MH_LIBRARY" val="CONTENTS"/>
  <p:tag name="MH_TYPE" val="OTHERS"/>
  <p:tag name="ID" val="545840"/>
</p:tagLst>
</file>

<file path=ppt/tags/tag16.xml><?xml version="1.0" encoding="utf-8"?>
<p:tagLst xmlns:p="http://schemas.openxmlformats.org/presentationml/2006/main">
  <p:tag name="MH" val="20160830110547"/>
  <p:tag name="MH_LIBRARY" val="CONTENTS"/>
  <p:tag name="MH_TYPE" val="OTHERS"/>
  <p:tag name="ID" val="545840"/>
</p:tagLst>
</file>

<file path=ppt/tags/tag17.xml><?xml version="1.0" encoding="utf-8"?>
<p:tagLst xmlns:p="http://schemas.openxmlformats.org/presentationml/2006/main">
  <p:tag name="MH" val="20160830110547"/>
  <p:tag name="MH_LIBRARY" val="CONTENTS"/>
  <p:tag name="MH_TYPE" val="OTHERS"/>
  <p:tag name="ID" val="545840"/>
</p:tagLst>
</file>

<file path=ppt/tags/tag18.xml><?xml version="1.0" encoding="utf-8"?>
<p:tagLst xmlns:p="http://schemas.openxmlformats.org/presentationml/2006/main">
  <p:tag name="MH" val="20160830110547"/>
  <p:tag name="MH_LIBRARY" val="CONTENTS"/>
  <p:tag name="MH_TYPE" val="OTHERS"/>
  <p:tag name="ID" val="545840"/>
</p:tagLst>
</file>

<file path=ppt/tags/tag19.xml><?xml version="1.0" encoding="utf-8"?>
<p:tagLst xmlns:p="http://schemas.openxmlformats.org/presentationml/2006/main">
  <p:tag name="MH" val="20160830110547"/>
  <p:tag name="MH_LIBRARY" val="CONTENTS"/>
  <p:tag name="MH_TYPE" val="OTHERS"/>
  <p:tag name="ID" val="545840"/>
</p:tagLst>
</file>

<file path=ppt/tags/tag2.xml><?xml version="1.0" encoding="utf-8"?>
<p:tagLst xmlns:p="http://schemas.openxmlformats.org/presentationml/2006/main">
  <p:tag name="MH" val="20160830110547"/>
  <p:tag name="MH_LIBRARY" val="CONTENTS"/>
  <p:tag name="MH_TYPE" val="OTHERS"/>
  <p:tag name="ID" val="545840"/>
</p:tagLst>
</file>

<file path=ppt/tags/tag20.xml><?xml version="1.0" encoding="utf-8"?>
<p:tagLst xmlns:p="http://schemas.openxmlformats.org/presentationml/2006/main">
  <p:tag name="MH" val="20160830110547"/>
  <p:tag name="MH_LIBRARY" val="CONTENTS"/>
  <p:tag name="MH_TYPE" val="OTHERS"/>
  <p:tag name="ID" val="545840"/>
</p:tagLst>
</file>

<file path=ppt/tags/tag21.xml><?xml version="1.0" encoding="utf-8"?>
<p:tagLst xmlns:p="http://schemas.openxmlformats.org/presentationml/2006/main">
  <p:tag name="MH" val="20160830110547"/>
  <p:tag name="MH_LIBRARY" val="CONTENTS"/>
  <p:tag name="MH_TYPE" val="OTHERS"/>
  <p:tag name="ID" val="545840"/>
</p:tagLst>
</file>

<file path=ppt/tags/tag22.xml><?xml version="1.0" encoding="utf-8"?>
<p:tagLst xmlns:p="http://schemas.openxmlformats.org/presentationml/2006/main">
  <p:tag name="MH" val="20160830110547"/>
  <p:tag name="MH_LIBRARY" val="CONTENTS"/>
  <p:tag name="MH_TYPE" val="OTHERS"/>
  <p:tag name="ID" val="545840"/>
</p:tagLst>
</file>

<file path=ppt/tags/tag23.xml><?xml version="1.0" encoding="utf-8"?>
<p:tagLst xmlns:p="http://schemas.openxmlformats.org/presentationml/2006/main">
  <p:tag name="MH" val="20160830110547"/>
  <p:tag name="MH_LIBRARY" val="CONTENTS"/>
  <p:tag name="MH_TYPE" val="OTHERS"/>
  <p:tag name="ID" val="545840"/>
</p:tagLst>
</file>

<file path=ppt/tags/tag24.xml><?xml version="1.0" encoding="utf-8"?>
<p:tagLst xmlns:p="http://schemas.openxmlformats.org/presentationml/2006/main">
  <p:tag name="MH" val="20160830110547"/>
  <p:tag name="MH_LIBRARY" val="CONTENTS"/>
  <p:tag name="MH_TYPE" val="OTHERS"/>
  <p:tag name="ID" val="545840"/>
</p:tagLst>
</file>

<file path=ppt/tags/tag25.xml><?xml version="1.0" encoding="utf-8"?>
<p:tagLst xmlns:p="http://schemas.openxmlformats.org/presentationml/2006/main">
  <p:tag name="MH" val="20160830110547"/>
  <p:tag name="MH_LIBRARY" val="CONTENTS"/>
  <p:tag name="MH_TYPE" val="OTHERS"/>
  <p:tag name="ID" val="545840"/>
</p:tagLst>
</file>

<file path=ppt/tags/tag26.xml><?xml version="1.0" encoding="utf-8"?>
<p:tagLst xmlns:p="http://schemas.openxmlformats.org/presentationml/2006/main">
  <p:tag name="MH" val="20160830110547"/>
  <p:tag name="MH_LIBRARY" val="CONTENTS"/>
  <p:tag name="MH_TYPE" val="OTHERS"/>
  <p:tag name="ID" val="545840"/>
</p:tagLst>
</file>

<file path=ppt/tags/tag27.xml><?xml version="1.0" encoding="utf-8"?>
<p:tagLst xmlns:p="http://schemas.openxmlformats.org/presentationml/2006/main">
  <p:tag name="MH" val="20160830110547"/>
  <p:tag name="MH_LIBRARY" val="CONTENTS"/>
  <p:tag name="MH_TYPE" val="OTHERS"/>
  <p:tag name="ID" val="545840"/>
</p:tagLst>
</file>

<file path=ppt/tags/tag28.xml><?xml version="1.0" encoding="utf-8"?>
<p:tagLst xmlns:p="http://schemas.openxmlformats.org/presentationml/2006/main">
  <p:tag name="MH" val="20160830110547"/>
  <p:tag name="MH_LIBRARY" val="CONTENTS"/>
  <p:tag name="MH_TYPE" val="OTHERS"/>
  <p:tag name="ID" val="545840"/>
</p:tagLst>
</file>

<file path=ppt/tags/tag29.xml><?xml version="1.0" encoding="utf-8"?>
<p:tagLst xmlns:p="http://schemas.openxmlformats.org/presentationml/2006/main">
  <p:tag name="MH" val="20160830110547"/>
  <p:tag name="MH_LIBRARY" val="CONTENTS"/>
  <p:tag name="MH_TYPE" val="OTHERS"/>
  <p:tag name="ID" val="545840"/>
</p:tagLst>
</file>

<file path=ppt/tags/tag3.xml><?xml version="1.0" encoding="utf-8"?>
<p:tagLst xmlns:p="http://schemas.openxmlformats.org/presentationml/2006/main">
  <p:tag name="MH" val="20160830110547"/>
  <p:tag name="MH_LIBRARY" val="CONTENTS"/>
  <p:tag name="MH_TYPE" val="OTHERS"/>
  <p:tag name="ID" val="545840"/>
</p:tagLst>
</file>

<file path=ppt/tags/tag30.xml><?xml version="1.0" encoding="utf-8"?>
<p:tagLst xmlns:p="http://schemas.openxmlformats.org/presentationml/2006/main">
  <p:tag name="MH" val="20160830110547"/>
  <p:tag name="MH_LIBRARY" val="CONTENTS"/>
  <p:tag name="MH_TYPE" val="OTHERS"/>
  <p:tag name="ID" val="545840"/>
</p:tagLst>
</file>

<file path=ppt/tags/tag31.xml><?xml version="1.0" encoding="utf-8"?>
<p:tagLst xmlns:p="http://schemas.openxmlformats.org/presentationml/2006/main">
  <p:tag name="MH" val="20160830110547"/>
  <p:tag name="MH_LIBRARY" val="CONTENTS"/>
  <p:tag name="MH_TYPE" val="OTHERS"/>
  <p:tag name="ID" val="545840"/>
</p:tagLst>
</file>

<file path=ppt/tags/tag32.xml><?xml version="1.0" encoding="utf-8"?>
<p:tagLst xmlns:p="http://schemas.openxmlformats.org/presentationml/2006/main">
  <p:tag name="MH" val="20160830110547"/>
  <p:tag name="MH_LIBRARY" val="CONTENTS"/>
  <p:tag name="MH_TYPE" val="OTHERS"/>
  <p:tag name="ID" val="545840"/>
</p:tagLst>
</file>

<file path=ppt/tags/tag4.xml><?xml version="1.0" encoding="utf-8"?>
<p:tagLst xmlns:p="http://schemas.openxmlformats.org/presentationml/2006/main">
  <p:tag name="MH" val="20160830110547"/>
  <p:tag name="MH_LIBRARY" val="CONTENTS"/>
  <p:tag name="MH_TYPE" val="OTHERS"/>
  <p:tag name="ID" val="545840"/>
</p:tagLst>
</file>

<file path=ppt/tags/tag5.xml><?xml version="1.0" encoding="utf-8"?>
<p:tagLst xmlns:p="http://schemas.openxmlformats.org/presentationml/2006/main">
  <p:tag name="MH" val="20160830110547"/>
  <p:tag name="MH_LIBRARY" val="CONTENTS"/>
  <p:tag name="MH_TYPE" val="OTHERS"/>
  <p:tag name="ID" val="545840"/>
</p:tagLst>
</file>

<file path=ppt/tags/tag6.xml><?xml version="1.0" encoding="utf-8"?>
<p:tagLst xmlns:p="http://schemas.openxmlformats.org/presentationml/2006/main">
  <p:tag name="MH" val="20160830110547"/>
  <p:tag name="MH_LIBRARY" val="CONTENTS"/>
  <p:tag name="MH_TYPE" val="OTHERS"/>
  <p:tag name="ID" val="545840"/>
</p:tagLst>
</file>

<file path=ppt/tags/tag7.xml><?xml version="1.0" encoding="utf-8"?>
<p:tagLst xmlns:p="http://schemas.openxmlformats.org/presentationml/2006/main">
  <p:tag name="MH" val="20160830110547"/>
  <p:tag name="MH_LIBRARY" val="CONTENTS"/>
  <p:tag name="MH_TYPE" val="OTHERS"/>
  <p:tag name="ID" val="545840"/>
</p:tagLst>
</file>

<file path=ppt/tags/tag8.xml><?xml version="1.0" encoding="utf-8"?>
<p:tagLst xmlns:p="http://schemas.openxmlformats.org/presentationml/2006/main">
  <p:tag name="MH" val="20160830110547"/>
  <p:tag name="MH_LIBRARY" val="CONTENTS"/>
  <p:tag name="MH_TYPE" val="OTHERS"/>
  <p:tag name="ID" val="545840"/>
</p:tagLst>
</file>

<file path=ppt/tags/tag9.xml><?xml version="1.0" encoding="utf-8"?>
<p:tagLst xmlns:p="http://schemas.openxmlformats.org/presentationml/2006/main">
  <p:tag name="MH" val="20160830110547"/>
  <p:tag name="MH_LIBRARY" val="CONTENTS"/>
  <p:tag name="MH_TYPE" val="OTHERS"/>
  <p:tag name="ID" val="545840"/>
</p:tagLst>
</file>

<file path=ppt/theme/theme1.xml><?xml version="1.0" encoding="utf-8"?>
<a:theme xmlns:a="http://schemas.openxmlformats.org/drawingml/2006/main" name="第一PPT，www.1ppt.com">
  <a:themeElements>
    <a:clrScheme name="自定义 64">
      <a:dk1>
        <a:sysClr val="windowText" lastClr="000000"/>
      </a:dk1>
      <a:lt1>
        <a:sysClr val="window" lastClr="FFFFFF"/>
      </a:lt1>
      <a:dk2>
        <a:srgbClr val="44546A"/>
      </a:dk2>
      <a:lt2>
        <a:srgbClr val="E7E6E6"/>
      </a:lt2>
      <a:accent1>
        <a:srgbClr val="000000"/>
      </a:accent1>
      <a:accent2>
        <a:srgbClr val="525252"/>
      </a:accent2>
      <a:accent3>
        <a:srgbClr val="000000"/>
      </a:accent3>
      <a:accent4>
        <a:srgbClr val="525252"/>
      </a:accent4>
      <a:accent5>
        <a:srgbClr val="000000"/>
      </a:accent5>
      <a:accent6>
        <a:srgbClr val="525252"/>
      </a:accent6>
      <a:hlink>
        <a:srgbClr val="000000"/>
      </a:hlink>
      <a:folHlink>
        <a:srgbClr val="52525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9D9D9">
            <a:alpha val="50196"/>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8065</Words>
  <Application>WPS 演示</Application>
  <PresentationFormat>自定义</PresentationFormat>
  <Paragraphs>194</Paragraphs>
  <Slides>25</Slides>
  <Notes>30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25</vt:i4>
      </vt:variant>
    </vt:vector>
  </HeadingPairs>
  <TitlesOfParts>
    <vt:vector size="36" baseType="lpstr">
      <vt:lpstr>Arial</vt:lpstr>
      <vt:lpstr>宋体</vt:lpstr>
      <vt:lpstr>Wingdings</vt:lpstr>
      <vt:lpstr>Calibri</vt:lpstr>
      <vt:lpstr>微软雅黑</vt:lpstr>
      <vt:lpstr>楷体</vt:lpstr>
      <vt:lpstr>Impact</vt:lpstr>
      <vt:lpstr>Arial</vt:lpstr>
      <vt:lpstr>Arial Unicode MS</vt:lpstr>
      <vt:lpstr>Agency FB</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黑色简洁艺术</dc:title>
  <dc:creator/>
  <cp:keywords>user</cp:keywords>
  <cp:lastModifiedBy>想养狗的猪</cp:lastModifiedBy>
  <cp:revision>83</cp:revision>
  <dcterms:created xsi:type="dcterms:W3CDTF">2016-09-19T17:28:00Z</dcterms:created>
  <dcterms:modified xsi:type="dcterms:W3CDTF">2018-09-25T04:55:50Z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2052-10.1.0.7469</vt:lpwstr>
  </property>
</Properties>
</file>